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0" r:id="rId4"/>
    <p:sldId id="268" r:id="rId5"/>
    <p:sldId id="269" r:id="rId6"/>
    <p:sldId id="270" r:id="rId7"/>
    <p:sldId id="273" r:id="rId8"/>
    <p:sldId id="271" r:id="rId9"/>
    <p:sldId id="272" r:id="rId10"/>
    <p:sldId id="266" r:id="rId11"/>
    <p:sldId id="267" r:id="rId12"/>
    <p:sldId id="274" r:id="rId13"/>
    <p:sldId id="265" r:id="rId14"/>
  </p:sldIdLst>
  <p:sldSz cx="18288000" cy="10287000"/>
  <p:notesSz cx="6858000" cy="9144000"/>
  <p:embeddedFontLst>
    <p:embeddedFont>
      <p:font typeface="Congenial Black" panose="02000503040000020004" pitchFamily="2" charset="0"/>
      <p:bold r:id="rId17"/>
      <p:boldItalic r:id="rId18"/>
    </p:embeddedFont>
    <p:embeddedFont>
      <p:font typeface="Hibernate" panose="02000503000000000000" charset="0"/>
      <p:regular r:id="rId19"/>
    </p:embeddedFont>
    <p:embeddedFont>
      <p:font typeface="Montserrat" panose="02000505000000020004" pitchFamily="2" charset="0"/>
      <p:regular r:id="rId20"/>
      <p:bold r:id="rId21"/>
    </p:embeddedFont>
    <p:embeddedFont>
      <p:font typeface="Montserrat Bold" panose="020B0604020202020204" charset="0"/>
      <p:regular r:id="rId22"/>
    </p:embeddedFont>
    <p:embeddedFont>
      <p:font typeface="Montserrat Medium" panose="00000600000000000000" pitchFamily="2" charset="0"/>
      <p:regular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FD9"/>
    <a:srgbClr val="D7E4BD"/>
    <a:srgbClr val="FFD5CF"/>
    <a:srgbClr val="FFE2B0"/>
    <a:srgbClr val="D80E56"/>
    <a:srgbClr val="FFD2CC"/>
    <a:srgbClr val="F7BB97"/>
    <a:srgbClr val="F2F2F2"/>
    <a:srgbClr val="B8C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0" autoAdjust="0"/>
    <p:restoredTop sz="95033" autoAdjust="0"/>
  </p:normalViewPr>
  <p:slideViewPr>
    <p:cSldViewPr>
      <p:cViewPr varScale="1">
        <p:scale>
          <a:sx n="60" d="100"/>
          <a:sy n="60" d="100"/>
        </p:scale>
        <p:origin x="7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682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4F320F-08A2-6E86-E06A-49E7A823A2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52E61-3395-3413-98BD-5B83D31B55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E4970-528B-42E5-89F3-26B5341A4F9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8F409-746A-BC43-2166-2E5AC9557E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2FED3-1877-E8B2-3A23-EF17B96968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C643E-EE1E-4429-B6A4-B50EECCCBD4C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7005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9C785-15A8-41A8-AC97-71F9E31D98F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73E52-03C8-4BCB-8FCF-D4C8F37B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6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3E52-03C8-4BCB-8FCF-D4C8F37BAC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8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73E52-03C8-4BCB-8FCF-D4C8F37BAC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6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6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22.png"/><Relationship Id="rId25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24" Type="http://schemas.openxmlformats.org/officeDocument/2006/relationships/image" Target="../media/image29.png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7.png"/><Relationship Id="rId19" Type="http://schemas.openxmlformats.org/officeDocument/2006/relationships/image" Target="../media/image24.jpeg"/><Relationship Id="rId4" Type="http://schemas.openxmlformats.org/officeDocument/2006/relationships/image" Target="../media/image1.jpeg"/><Relationship Id="rId9" Type="http://schemas.openxmlformats.org/officeDocument/2006/relationships/image" Target="../media/image7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8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image" Target="../media/image42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4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14591" y="-653351"/>
            <a:ext cx="3335222" cy="3026714"/>
          </a:xfrm>
          <a:custGeom>
            <a:avLst/>
            <a:gdLst/>
            <a:ahLst/>
            <a:cxnLst/>
            <a:rect l="l" t="t" r="r" b="b"/>
            <a:pathLst>
              <a:path w="3335222" h="3026714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77434" y="-1093686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23134" y="8156869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523674">
            <a:off x="8574628" y="8547243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48651" y="8858795"/>
            <a:ext cx="2268425" cy="1990543"/>
          </a:xfrm>
          <a:custGeom>
            <a:avLst/>
            <a:gdLst/>
            <a:ahLst/>
            <a:cxnLst/>
            <a:rect l="l" t="t" r="r" b="b"/>
            <a:pathLst>
              <a:path w="2268425" h="1990543">
                <a:moveTo>
                  <a:pt x="0" y="0"/>
                </a:moveTo>
                <a:lnTo>
                  <a:pt x="2268425" y="0"/>
                </a:lnTo>
                <a:lnTo>
                  <a:pt x="2268425" y="1990543"/>
                </a:lnTo>
                <a:lnTo>
                  <a:pt x="0" y="1990543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829396">
            <a:off x="16595204" y="61939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14591" y="3572091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36567" y="4592514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26236">
            <a:off x="13288786" y="-648443"/>
            <a:ext cx="4156830" cy="1979691"/>
          </a:xfrm>
          <a:custGeom>
            <a:avLst/>
            <a:gdLst/>
            <a:ahLst/>
            <a:cxnLst/>
            <a:rect l="l" t="t" r="r" b="b"/>
            <a:pathLst>
              <a:path w="4156830" h="1979691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89271" y="-1202197"/>
            <a:ext cx="2478756" cy="2404393"/>
          </a:xfrm>
          <a:custGeom>
            <a:avLst/>
            <a:gdLst/>
            <a:ahLst/>
            <a:cxnLst/>
            <a:rect l="l" t="t" r="r" b="b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4"/>
                </a:lnTo>
                <a:lnTo>
                  <a:pt x="0" y="2404394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78935" y="8261739"/>
            <a:ext cx="3287385" cy="3184654"/>
          </a:xfrm>
          <a:custGeom>
            <a:avLst/>
            <a:gdLst/>
            <a:ahLst/>
            <a:cxnLst/>
            <a:rect l="l" t="t" r="r" b="b"/>
            <a:pathLst>
              <a:path w="3287385" h="3184654">
                <a:moveTo>
                  <a:pt x="0" y="0"/>
                </a:moveTo>
                <a:lnTo>
                  <a:pt x="3287384" y="0"/>
                </a:lnTo>
                <a:lnTo>
                  <a:pt x="3287384" y="3184654"/>
                </a:lnTo>
                <a:lnTo>
                  <a:pt x="0" y="3184654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3439" y="9151851"/>
            <a:ext cx="4283445" cy="2039991"/>
          </a:xfrm>
          <a:custGeom>
            <a:avLst/>
            <a:gdLst/>
            <a:ahLst/>
            <a:cxnLst/>
            <a:rect l="l" t="t" r="r" b="b"/>
            <a:pathLst>
              <a:path w="4283445" h="2039991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8754662">
            <a:off x="5893358" y="-2053103"/>
            <a:ext cx="4176376" cy="3664770"/>
          </a:xfrm>
          <a:custGeom>
            <a:avLst/>
            <a:gdLst/>
            <a:ahLst/>
            <a:cxnLst/>
            <a:rect l="l" t="t" r="r" b="b"/>
            <a:pathLst>
              <a:path w="4176376" h="3664770">
                <a:moveTo>
                  <a:pt x="0" y="0"/>
                </a:moveTo>
                <a:lnTo>
                  <a:pt x="4176376" y="0"/>
                </a:lnTo>
                <a:lnTo>
                  <a:pt x="4176376" y="3664769"/>
                </a:lnTo>
                <a:lnTo>
                  <a:pt x="0" y="3664769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32863" y="4598768"/>
            <a:ext cx="13022273" cy="1380354"/>
            <a:chOff x="0" y="0"/>
            <a:chExt cx="2990689" cy="31701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90689" cy="317012"/>
            </a:xfrm>
            <a:custGeom>
              <a:avLst/>
              <a:gdLst/>
              <a:ahLst/>
              <a:cxnLst/>
              <a:rect l="l" t="t" r="r" b="b"/>
              <a:pathLst>
                <a:path w="2990689" h="317012">
                  <a:moveTo>
                    <a:pt x="8918" y="0"/>
                  </a:moveTo>
                  <a:lnTo>
                    <a:pt x="2981772" y="0"/>
                  </a:lnTo>
                  <a:cubicBezTo>
                    <a:pt x="2986697" y="0"/>
                    <a:pt x="2990689" y="3993"/>
                    <a:pt x="2990689" y="8918"/>
                  </a:cubicBezTo>
                  <a:lnTo>
                    <a:pt x="2990689" y="308094"/>
                  </a:lnTo>
                  <a:cubicBezTo>
                    <a:pt x="2990689" y="313019"/>
                    <a:pt x="2986697" y="317012"/>
                    <a:pt x="2981772" y="317012"/>
                  </a:cubicBezTo>
                  <a:lnTo>
                    <a:pt x="8918" y="317012"/>
                  </a:lnTo>
                  <a:cubicBezTo>
                    <a:pt x="3993" y="317012"/>
                    <a:pt x="0" y="313019"/>
                    <a:pt x="0" y="308094"/>
                  </a:cubicBezTo>
                  <a:lnTo>
                    <a:pt x="0" y="8918"/>
                  </a:lnTo>
                  <a:cubicBezTo>
                    <a:pt x="0" y="3993"/>
                    <a:pt x="3993" y="0"/>
                    <a:pt x="8918" y="0"/>
                  </a:cubicBezTo>
                  <a:close/>
                </a:path>
              </a:pathLst>
            </a:custGeom>
            <a:solidFill>
              <a:srgbClr val="FFE4B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2990689" cy="326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097767" y="6305754"/>
            <a:ext cx="10092467" cy="1429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729"/>
              </a:lnSpc>
            </a:pPr>
            <a:r>
              <a:rPr lang="en-US" sz="4373" b="1" spc="389" dirty="0">
                <a:solidFill>
                  <a:srgbClr val="404040"/>
                </a:solidFill>
                <a:latin typeface="Congenial Black" panose="020F0502020204030204" pitchFamily="2" charset="0"/>
                <a:ea typeface="Agrandir Medium"/>
                <a:cs typeface="Agrandir Medium"/>
                <a:sym typeface="Agrandir Medium"/>
              </a:rPr>
              <a:t>Center for Distance Learning</a:t>
            </a:r>
          </a:p>
          <a:p>
            <a:pPr marL="0" lvl="0" indent="0" algn="ctr">
              <a:lnSpc>
                <a:spcPts val="5729"/>
              </a:lnSpc>
            </a:pPr>
            <a:r>
              <a:rPr lang="en-US" sz="4373" b="1" spc="389" dirty="0">
                <a:solidFill>
                  <a:srgbClr val="404040"/>
                </a:solidFill>
                <a:latin typeface="Congenial Black" panose="020F0502020204030204" pitchFamily="2" charset="0"/>
                <a:ea typeface="Agrandir Medium"/>
                <a:cs typeface="Agrandir Medium"/>
                <a:sym typeface="Agrandir Medium"/>
              </a:rPr>
              <a:t>(Digital Leaders.. </a:t>
            </a:r>
            <a:r>
              <a:rPr lang="en-US" sz="4373" b="1" spc="389" dirty="0">
                <a:solidFill>
                  <a:srgbClr val="404040"/>
                </a:solidFill>
                <a:latin typeface="Congenial Black" panose="020F0502020204030204" pitchFamily="2" charset="0"/>
                <a:ea typeface="Agrandir Medium"/>
                <a:cs typeface="Agrandir Medium"/>
                <a:sym typeface="Wingdings" panose="05000000000000000000" pitchFamily="2" charset="2"/>
              </a:rPr>
              <a:t></a:t>
            </a:r>
            <a:r>
              <a:rPr lang="en-US" sz="4373" b="1" spc="389" dirty="0">
                <a:solidFill>
                  <a:srgbClr val="404040"/>
                </a:solidFill>
                <a:latin typeface="Congenial Black" panose="020F0502020204030204" pitchFamily="2" charset="0"/>
                <a:ea typeface="Agrandir Medium"/>
                <a:cs typeface="Agrandir Medium"/>
                <a:sym typeface="Agrandir Medium"/>
              </a:rPr>
              <a:t>)</a:t>
            </a:r>
          </a:p>
        </p:txBody>
      </p:sp>
      <p:sp>
        <p:nvSpPr>
          <p:cNvPr id="20" name="TextBox 20"/>
          <p:cNvSpPr txBox="1">
            <a:spLocks noGrp="1"/>
          </p:cNvSpPr>
          <p:nvPr>
            <p:ph type="title" idx="4294967295"/>
          </p:nvPr>
        </p:nvSpPr>
        <p:spPr>
          <a:xfrm>
            <a:off x="3122129" y="3327969"/>
            <a:ext cx="12043743" cy="32060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97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65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ibernate"/>
                <a:ea typeface="Hibernate"/>
                <a:cs typeface="Hibernate"/>
                <a:sym typeface="Hibernate"/>
              </a:rPr>
              <a:t>II-CDL 2024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allAtOnce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4CC10-CDB4-8BF6-E1E3-A14FF8AB8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793AE9-12C0-4901-9C50-EC585269D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3984452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2683B476-084A-73BC-BCAC-B5E1C4B92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55403" y="8492246"/>
            <a:ext cx="3020519" cy="2793980"/>
          </a:xfrm>
          <a:custGeom>
            <a:avLst/>
            <a:gdLst/>
            <a:ahLst/>
            <a:cxnLst/>
            <a:rect l="l" t="t" r="r" b="b"/>
            <a:pathLst>
              <a:path w="3020519" h="2793980">
                <a:moveTo>
                  <a:pt x="0" y="0"/>
                </a:moveTo>
                <a:lnTo>
                  <a:pt x="3020519" y="0"/>
                </a:lnTo>
                <a:lnTo>
                  <a:pt x="3020519" y="2793980"/>
                </a:lnTo>
                <a:lnTo>
                  <a:pt x="0" y="279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B8B4BD4E-F5FE-6DE7-022B-2C7FD3126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523674">
            <a:off x="8574628" y="8547243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C44E367D-26B1-8D7E-E039-493A3855F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060310">
            <a:off x="-1520686" y="8869241"/>
            <a:ext cx="4283445" cy="2039991"/>
          </a:xfrm>
          <a:custGeom>
            <a:avLst/>
            <a:gdLst/>
            <a:ahLst/>
            <a:cxnLst/>
            <a:rect l="l" t="t" r="r" b="b"/>
            <a:pathLst>
              <a:path w="4283445" h="2039991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85B20CB1-CF49-0EC4-5F28-D0B5E2970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86757" y="-2855618"/>
            <a:ext cx="4468392" cy="4367853"/>
          </a:xfrm>
          <a:custGeom>
            <a:avLst/>
            <a:gdLst/>
            <a:ahLst/>
            <a:cxnLst/>
            <a:rect l="l" t="t" r="r" b="b"/>
            <a:pathLst>
              <a:path w="4468392" h="4367853">
                <a:moveTo>
                  <a:pt x="0" y="0"/>
                </a:moveTo>
                <a:lnTo>
                  <a:pt x="4468392" y="0"/>
                </a:lnTo>
                <a:lnTo>
                  <a:pt x="4468392" y="4367853"/>
                </a:lnTo>
                <a:lnTo>
                  <a:pt x="0" y="436785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DFC1F63A-1743-B8D3-6304-681EBAF4D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18487" y="-1606223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A765F7D3-B574-600F-88EA-21AB0885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16027349" y="-1201274"/>
            <a:ext cx="4270056" cy="3746974"/>
          </a:xfrm>
          <a:custGeom>
            <a:avLst/>
            <a:gdLst/>
            <a:ahLst/>
            <a:cxnLst/>
            <a:rect l="l" t="t" r="r" b="b"/>
            <a:pathLst>
              <a:path w="4270056" h="3746974">
                <a:moveTo>
                  <a:pt x="0" y="0"/>
                </a:moveTo>
                <a:lnTo>
                  <a:pt x="4270055" y="0"/>
                </a:lnTo>
                <a:lnTo>
                  <a:pt x="4270055" y="3746974"/>
                </a:lnTo>
                <a:lnTo>
                  <a:pt x="0" y="3746974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1ADF69DF-2884-CC5F-13D9-3DCAE6E54C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20446" y="876300"/>
            <a:ext cx="8647108" cy="23467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ibernate"/>
                <a:ea typeface="Hibernate"/>
                <a:cs typeface="Hibernate"/>
                <a:sym typeface="Hibernate"/>
              </a:rPr>
              <a:t>II-CDL TEAM</a:t>
            </a:r>
          </a:p>
        </p:txBody>
      </p:sp>
      <p:grpSp>
        <p:nvGrpSpPr>
          <p:cNvPr id="30" name="Group 29" descr="Joseph Ornelas, IT Lead">
            <a:extLst>
              <a:ext uri="{FF2B5EF4-FFF2-40B4-BE49-F238E27FC236}">
                <a16:creationId xmlns:a16="http://schemas.microsoft.com/office/drawing/2014/main" id="{DC104EF8-23C3-B8D1-B66A-6DE801218C88}"/>
              </a:ext>
            </a:extLst>
          </p:cNvPr>
          <p:cNvGrpSpPr/>
          <p:nvPr/>
        </p:nvGrpSpPr>
        <p:grpSpPr>
          <a:xfrm>
            <a:off x="1529566" y="3070865"/>
            <a:ext cx="2246809" cy="2722029"/>
            <a:chOff x="1529566" y="3088140"/>
            <a:chExt cx="2246809" cy="2722029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D8BDA9AF-1C22-7C7E-4F95-992AA73658F9}"/>
                </a:ext>
              </a:extLst>
            </p:cNvPr>
            <p:cNvGrpSpPr/>
            <p:nvPr/>
          </p:nvGrpSpPr>
          <p:grpSpPr>
            <a:xfrm>
              <a:off x="2401942" y="3088140"/>
              <a:ext cx="502056" cy="502056"/>
              <a:chOff x="0" y="0"/>
              <a:chExt cx="812800" cy="8128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00F081C0-85BF-98CE-16F9-57735912A52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523042" y="124802"/>
                    </a:lnTo>
                    <a:lnTo>
                      <a:pt x="693768" y="119032"/>
                    </a:lnTo>
                    <a:lnTo>
                      <a:pt x="687998" y="289758"/>
                    </a:lnTo>
                    <a:lnTo>
                      <a:pt x="812800" y="406400"/>
                    </a:lnTo>
                    <a:lnTo>
                      <a:pt x="687998" y="523042"/>
                    </a:lnTo>
                    <a:lnTo>
                      <a:pt x="693768" y="693768"/>
                    </a:lnTo>
                    <a:lnTo>
                      <a:pt x="523042" y="687998"/>
                    </a:lnTo>
                    <a:lnTo>
                      <a:pt x="406400" y="812800"/>
                    </a:lnTo>
                    <a:lnTo>
                      <a:pt x="289758" y="687998"/>
                    </a:lnTo>
                    <a:lnTo>
                      <a:pt x="119032" y="693768"/>
                    </a:lnTo>
                    <a:lnTo>
                      <a:pt x="124802" y="523042"/>
                    </a:lnTo>
                    <a:lnTo>
                      <a:pt x="0" y="406400"/>
                    </a:lnTo>
                    <a:lnTo>
                      <a:pt x="124802" y="289758"/>
                    </a:lnTo>
                    <a:lnTo>
                      <a:pt x="119032" y="119032"/>
                    </a:lnTo>
                    <a:lnTo>
                      <a:pt x="289758" y="124802"/>
                    </a:lnTo>
                    <a:lnTo>
                      <a:pt x="40640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F3C16175-5DF3-E004-C290-3021DC9E54F2}"/>
                  </a:ext>
                </a:extLst>
              </p:cNvPr>
              <p:cNvSpPr txBox="1"/>
              <p:nvPr/>
            </p:nvSpPr>
            <p:spPr>
              <a:xfrm>
                <a:off x="127000" y="165100"/>
                <a:ext cx="558800" cy="5207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6"/>
                  </a:lnSpc>
                </a:pPr>
                <a:endParaRPr/>
              </a:p>
            </p:txBody>
          </p:sp>
        </p:grp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B1C51A73-A1FF-15FE-1D6D-D5DA1DFF84A1}"/>
                </a:ext>
              </a:extLst>
            </p:cNvPr>
            <p:cNvSpPr txBox="1"/>
            <p:nvPr/>
          </p:nvSpPr>
          <p:spPr>
            <a:xfrm>
              <a:off x="1529566" y="3782434"/>
              <a:ext cx="2246809" cy="2027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Joseph Ornelas</a:t>
              </a:r>
            </a:p>
            <a:p>
              <a:pPr algn="ctr">
                <a:lnSpc>
                  <a:spcPct val="120000"/>
                </a:lnSpc>
              </a:pPr>
              <a:endParaRPr lang="en-US" sz="2800" b="1" dirty="0">
                <a:solidFill>
                  <a:srgbClr val="52525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IT Lead</a:t>
              </a:r>
            </a:p>
          </p:txBody>
        </p:sp>
      </p:grpSp>
      <p:grpSp>
        <p:nvGrpSpPr>
          <p:cNvPr id="35" name="Group 34" descr="Dr. Linda Bussell, Sr. Instructional Desinger">
            <a:extLst>
              <a:ext uri="{FF2B5EF4-FFF2-40B4-BE49-F238E27FC236}">
                <a16:creationId xmlns:a16="http://schemas.microsoft.com/office/drawing/2014/main" id="{4E369C54-596B-2B34-077F-FDB23528B147}"/>
              </a:ext>
            </a:extLst>
          </p:cNvPr>
          <p:cNvGrpSpPr/>
          <p:nvPr/>
        </p:nvGrpSpPr>
        <p:grpSpPr>
          <a:xfrm>
            <a:off x="5791012" y="3087679"/>
            <a:ext cx="2796185" cy="3756158"/>
            <a:chOff x="5791012" y="3104954"/>
            <a:chExt cx="2796185" cy="3756158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BC81CE47-6268-01B8-AB3A-12F937962668}"/>
                </a:ext>
              </a:extLst>
            </p:cNvPr>
            <p:cNvGrpSpPr/>
            <p:nvPr/>
          </p:nvGrpSpPr>
          <p:grpSpPr>
            <a:xfrm>
              <a:off x="6938076" y="3104954"/>
              <a:ext cx="502056" cy="502056"/>
              <a:chOff x="0" y="0"/>
              <a:chExt cx="812800" cy="812800"/>
            </a:xfrm>
            <a:solidFill>
              <a:srgbClr val="7030A0"/>
            </a:solidFill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026409B-60A0-08FD-8FE3-B80CC3B3DEA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523042" y="124802"/>
                    </a:lnTo>
                    <a:lnTo>
                      <a:pt x="693768" y="119032"/>
                    </a:lnTo>
                    <a:lnTo>
                      <a:pt x="687998" y="289758"/>
                    </a:lnTo>
                    <a:lnTo>
                      <a:pt x="812800" y="406400"/>
                    </a:lnTo>
                    <a:lnTo>
                      <a:pt x="687998" y="523042"/>
                    </a:lnTo>
                    <a:lnTo>
                      <a:pt x="693768" y="693768"/>
                    </a:lnTo>
                    <a:lnTo>
                      <a:pt x="523042" y="687998"/>
                    </a:lnTo>
                    <a:lnTo>
                      <a:pt x="406400" y="812800"/>
                    </a:lnTo>
                    <a:lnTo>
                      <a:pt x="289758" y="687998"/>
                    </a:lnTo>
                    <a:lnTo>
                      <a:pt x="119032" y="693768"/>
                    </a:lnTo>
                    <a:lnTo>
                      <a:pt x="124802" y="523042"/>
                    </a:lnTo>
                    <a:lnTo>
                      <a:pt x="0" y="406400"/>
                    </a:lnTo>
                    <a:lnTo>
                      <a:pt x="124802" y="289758"/>
                    </a:lnTo>
                    <a:lnTo>
                      <a:pt x="119032" y="119032"/>
                    </a:lnTo>
                    <a:lnTo>
                      <a:pt x="289758" y="124802"/>
                    </a:lnTo>
                    <a:lnTo>
                      <a:pt x="406400" y="0"/>
                    </a:ln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F36C388C-10BD-78AA-EFA3-7DA19E4F8282}"/>
                  </a:ext>
                </a:extLst>
              </p:cNvPr>
              <p:cNvSpPr txBox="1"/>
              <p:nvPr/>
            </p:nvSpPr>
            <p:spPr>
              <a:xfrm>
                <a:off x="127000" y="165100"/>
                <a:ext cx="558800" cy="5207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26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E68FA47A-F6F1-866F-B9A0-2E9559260ECB}"/>
                </a:ext>
              </a:extLst>
            </p:cNvPr>
            <p:cNvSpPr txBox="1"/>
            <p:nvPr/>
          </p:nvSpPr>
          <p:spPr>
            <a:xfrm>
              <a:off x="5791012" y="3799248"/>
              <a:ext cx="2796185" cy="30618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sym typeface="Montserrat Medium"/>
                </a:rPr>
                <a:t>Dr. Linda Bussell</a:t>
              </a:r>
            </a:p>
            <a:p>
              <a:pPr algn="ctr">
                <a:lnSpc>
                  <a:spcPct val="120000"/>
                </a:lnSpc>
              </a:pPr>
              <a:endParaRPr lang="en-US" sz="2800" b="1" dirty="0">
                <a:solidFill>
                  <a:srgbClr val="525252"/>
                </a:solidFill>
                <a:latin typeface="Montserrat Medium"/>
                <a:sym typeface="Montserrat Medium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sym typeface="Montserrat Medium"/>
                </a:rPr>
                <a:t>Senior</a:t>
              </a:r>
            </a:p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sym typeface="Montserrat Medium"/>
                </a:rPr>
                <a:t>Instructional</a:t>
              </a:r>
            </a:p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sym typeface="Montserrat Medium"/>
                </a:rPr>
                <a:t>Designer</a:t>
              </a:r>
            </a:p>
          </p:txBody>
        </p:sp>
      </p:grpSp>
      <p:grpSp>
        <p:nvGrpSpPr>
          <p:cNvPr id="36" name="Group 35" descr="Genyva Martinez, Project Coordinator and Technical Support">
            <a:extLst>
              <a:ext uri="{FF2B5EF4-FFF2-40B4-BE49-F238E27FC236}">
                <a16:creationId xmlns:a16="http://schemas.microsoft.com/office/drawing/2014/main" id="{53B38E51-2FBC-5A14-B573-77D2D8E65E12}"/>
              </a:ext>
            </a:extLst>
          </p:cNvPr>
          <p:cNvGrpSpPr/>
          <p:nvPr/>
        </p:nvGrpSpPr>
        <p:grpSpPr>
          <a:xfrm>
            <a:off x="9878082" y="3087679"/>
            <a:ext cx="2361913" cy="4790287"/>
            <a:chOff x="9878082" y="3104954"/>
            <a:chExt cx="2361913" cy="4790287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AC77C5D5-D651-0C07-814C-D68F476C755C}"/>
                </a:ext>
              </a:extLst>
            </p:cNvPr>
            <p:cNvGrpSpPr/>
            <p:nvPr/>
          </p:nvGrpSpPr>
          <p:grpSpPr>
            <a:xfrm>
              <a:off x="10725715" y="3104954"/>
              <a:ext cx="502056" cy="502056"/>
              <a:chOff x="0" y="0"/>
              <a:chExt cx="812800" cy="8128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11766CA4-ED91-1412-58F1-210140C58CE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523042" y="124802"/>
                    </a:lnTo>
                    <a:lnTo>
                      <a:pt x="693768" y="119032"/>
                    </a:lnTo>
                    <a:lnTo>
                      <a:pt x="687998" y="289758"/>
                    </a:lnTo>
                    <a:lnTo>
                      <a:pt x="812800" y="406400"/>
                    </a:lnTo>
                    <a:lnTo>
                      <a:pt x="687998" y="523042"/>
                    </a:lnTo>
                    <a:lnTo>
                      <a:pt x="693768" y="693768"/>
                    </a:lnTo>
                    <a:lnTo>
                      <a:pt x="523042" y="687998"/>
                    </a:lnTo>
                    <a:lnTo>
                      <a:pt x="406400" y="812800"/>
                    </a:lnTo>
                    <a:lnTo>
                      <a:pt x="289758" y="687998"/>
                    </a:lnTo>
                    <a:lnTo>
                      <a:pt x="119032" y="693768"/>
                    </a:lnTo>
                    <a:lnTo>
                      <a:pt x="124802" y="523042"/>
                    </a:lnTo>
                    <a:lnTo>
                      <a:pt x="0" y="406400"/>
                    </a:lnTo>
                    <a:lnTo>
                      <a:pt x="124802" y="289758"/>
                    </a:lnTo>
                    <a:lnTo>
                      <a:pt x="119032" y="119032"/>
                    </a:lnTo>
                    <a:lnTo>
                      <a:pt x="289758" y="124802"/>
                    </a:lnTo>
                    <a:lnTo>
                      <a:pt x="40640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81A00F4D-CF0F-DB9E-75F8-D12A686FA281}"/>
                  </a:ext>
                </a:extLst>
              </p:cNvPr>
              <p:cNvSpPr txBox="1"/>
              <p:nvPr/>
            </p:nvSpPr>
            <p:spPr>
              <a:xfrm>
                <a:off x="127000" y="165100"/>
                <a:ext cx="558800" cy="5207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6"/>
                  </a:lnSpc>
                </a:pPr>
                <a:endParaRPr/>
              </a:p>
            </p:txBody>
          </p:sp>
        </p:grp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6B91B402-00C9-1E20-68FA-CCAB9254E401}"/>
                </a:ext>
              </a:extLst>
            </p:cNvPr>
            <p:cNvSpPr txBox="1"/>
            <p:nvPr/>
          </p:nvSpPr>
          <p:spPr>
            <a:xfrm>
              <a:off x="9878082" y="3799248"/>
              <a:ext cx="2361913" cy="4095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Genyva Martinez</a:t>
              </a:r>
            </a:p>
            <a:p>
              <a:pPr algn="ctr">
                <a:lnSpc>
                  <a:spcPct val="120000"/>
                </a:lnSpc>
              </a:pPr>
              <a:endParaRPr lang="en-US" sz="2800" b="1" dirty="0">
                <a:solidFill>
                  <a:srgbClr val="52525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Project Coordinator</a:t>
              </a:r>
            </a:p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&amp;</a:t>
              </a:r>
              <a:b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</a:b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Technical</a:t>
              </a:r>
            </a:p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Support</a:t>
              </a:r>
            </a:p>
          </p:txBody>
        </p:sp>
      </p:grpSp>
      <p:grpSp>
        <p:nvGrpSpPr>
          <p:cNvPr id="37" name="Group 36" descr="Gabriel Garcia, Instructional Technolocy Specialist">
            <a:extLst>
              <a:ext uri="{FF2B5EF4-FFF2-40B4-BE49-F238E27FC236}">
                <a16:creationId xmlns:a16="http://schemas.microsoft.com/office/drawing/2014/main" id="{A1A68A0E-05CD-816E-D0C2-60D9ACD7D5FA}"/>
              </a:ext>
            </a:extLst>
          </p:cNvPr>
          <p:cNvGrpSpPr/>
          <p:nvPr/>
        </p:nvGrpSpPr>
        <p:grpSpPr>
          <a:xfrm>
            <a:off x="14249400" y="3104954"/>
            <a:ext cx="2509033" cy="3239093"/>
            <a:chOff x="14249400" y="3104954"/>
            <a:chExt cx="2509033" cy="3239093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1CDD4A9-0703-A4E8-1BE5-EF2A77455F2F}"/>
                </a:ext>
              </a:extLst>
            </p:cNvPr>
            <p:cNvGrpSpPr/>
            <p:nvPr/>
          </p:nvGrpSpPr>
          <p:grpSpPr>
            <a:xfrm>
              <a:off x="15211420" y="3104954"/>
              <a:ext cx="502056" cy="502056"/>
              <a:chOff x="0" y="0"/>
              <a:chExt cx="812800" cy="8128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4E7AD6E8-D9B1-2357-774F-BBEA6E7E48F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523042" y="124802"/>
                    </a:lnTo>
                    <a:lnTo>
                      <a:pt x="693768" y="119032"/>
                    </a:lnTo>
                    <a:lnTo>
                      <a:pt x="687998" y="289758"/>
                    </a:lnTo>
                    <a:lnTo>
                      <a:pt x="812800" y="406400"/>
                    </a:lnTo>
                    <a:lnTo>
                      <a:pt x="687998" y="523042"/>
                    </a:lnTo>
                    <a:lnTo>
                      <a:pt x="693768" y="693768"/>
                    </a:lnTo>
                    <a:lnTo>
                      <a:pt x="523042" y="687998"/>
                    </a:lnTo>
                    <a:lnTo>
                      <a:pt x="406400" y="812800"/>
                    </a:lnTo>
                    <a:lnTo>
                      <a:pt x="289758" y="687998"/>
                    </a:lnTo>
                    <a:lnTo>
                      <a:pt x="119032" y="693768"/>
                    </a:lnTo>
                    <a:lnTo>
                      <a:pt x="124802" y="523042"/>
                    </a:lnTo>
                    <a:lnTo>
                      <a:pt x="0" y="406400"/>
                    </a:lnTo>
                    <a:lnTo>
                      <a:pt x="124802" y="289758"/>
                    </a:lnTo>
                    <a:lnTo>
                      <a:pt x="119032" y="119032"/>
                    </a:lnTo>
                    <a:lnTo>
                      <a:pt x="289758" y="124802"/>
                    </a:lnTo>
                    <a:lnTo>
                      <a:pt x="40640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A7FCAE46-3C0E-2B75-A32D-2D40B8683EFA}"/>
                  </a:ext>
                </a:extLst>
              </p:cNvPr>
              <p:cNvSpPr txBox="1"/>
              <p:nvPr/>
            </p:nvSpPr>
            <p:spPr>
              <a:xfrm>
                <a:off x="127000" y="165100"/>
                <a:ext cx="558800" cy="5207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6"/>
                  </a:lnSpc>
                </a:pPr>
                <a:endParaRPr/>
              </a:p>
            </p:txBody>
          </p:sp>
        </p:grpSp>
        <p:sp>
          <p:nvSpPr>
            <p:cNvPr id="25" name="TextBox 25" descr="Gabriel Garcia">
              <a:extLst>
                <a:ext uri="{FF2B5EF4-FFF2-40B4-BE49-F238E27FC236}">
                  <a16:creationId xmlns:a16="http://schemas.microsoft.com/office/drawing/2014/main" id="{91EF2283-E6DE-7EF3-983E-F2558EBBCC58}"/>
                </a:ext>
              </a:extLst>
            </p:cNvPr>
            <p:cNvSpPr txBox="1"/>
            <p:nvPr/>
          </p:nvSpPr>
          <p:spPr>
            <a:xfrm>
              <a:off x="14249400" y="3799248"/>
              <a:ext cx="2509033" cy="25447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Gabriel Garcia</a:t>
              </a:r>
            </a:p>
            <a:p>
              <a:pPr algn="ctr">
                <a:lnSpc>
                  <a:spcPct val="120000"/>
                </a:lnSpc>
              </a:pPr>
              <a:endParaRPr lang="en-US" sz="2800" b="1" dirty="0">
                <a:solidFill>
                  <a:srgbClr val="52525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Instructional Technology Specialist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208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C1D5D-2D78-1A9E-498F-F82B8F040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A1F8511-07AC-23A6-1482-57FF2F2C4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1C7EBC6-0AD0-DBCE-99E4-7DB49C00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27349" y="8292256"/>
            <a:ext cx="3020519" cy="2793980"/>
          </a:xfrm>
          <a:custGeom>
            <a:avLst/>
            <a:gdLst/>
            <a:ahLst/>
            <a:cxnLst/>
            <a:rect l="l" t="t" r="r" b="b"/>
            <a:pathLst>
              <a:path w="3020519" h="2793980">
                <a:moveTo>
                  <a:pt x="0" y="0"/>
                </a:moveTo>
                <a:lnTo>
                  <a:pt x="3020519" y="0"/>
                </a:lnTo>
                <a:lnTo>
                  <a:pt x="3020519" y="2793980"/>
                </a:lnTo>
                <a:lnTo>
                  <a:pt x="0" y="279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690A503E-B541-BAE3-8124-D0E846BB2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523674">
            <a:off x="8574628" y="8547243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49ED3DE-3FA4-C89C-81D3-E4E566187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3439" y="9151851"/>
            <a:ext cx="4283445" cy="2039991"/>
          </a:xfrm>
          <a:custGeom>
            <a:avLst/>
            <a:gdLst/>
            <a:ahLst/>
            <a:cxnLst/>
            <a:rect l="l" t="t" r="r" b="b"/>
            <a:pathLst>
              <a:path w="4283445" h="2039991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D69FA236-EFB7-C8E5-E915-286A7C735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86757" y="-2855618"/>
            <a:ext cx="4468392" cy="4367853"/>
          </a:xfrm>
          <a:custGeom>
            <a:avLst/>
            <a:gdLst/>
            <a:ahLst/>
            <a:cxnLst/>
            <a:rect l="l" t="t" r="r" b="b"/>
            <a:pathLst>
              <a:path w="4468392" h="4367853">
                <a:moveTo>
                  <a:pt x="0" y="0"/>
                </a:moveTo>
                <a:lnTo>
                  <a:pt x="4468392" y="0"/>
                </a:lnTo>
                <a:lnTo>
                  <a:pt x="4468392" y="4367853"/>
                </a:lnTo>
                <a:lnTo>
                  <a:pt x="0" y="436785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15C1D8FC-6AD4-85B9-2FCA-99365194D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18487" y="-1606223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F15BD17D-EDD8-2114-E4E3-B7C499976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16027349" y="-1201274"/>
            <a:ext cx="4270056" cy="3746974"/>
          </a:xfrm>
          <a:custGeom>
            <a:avLst/>
            <a:gdLst/>
            <a:ahLst/>
            <a:cxnLst/>
            <a:rect l="l" t="t" r="r" b="b"/>
            <a:pathLst>
              <a:path w="4270056" h="3746974">
                <a:moveTo>
                  <a:pt x="0" y="0"/>
                </a:moveTo>
                <a:lnTo>
                  <a:pt x="4270055" y="0"/>
                </a:lnTo>
                <a:lnTo>
                  <a:pt x="4270055" y="3746974"/>
                </a:lnTo>
                <a:lnTo>
                  <a:pt x="0" y="3746974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C89C5E7E-96DA-1032-CADD-B1FE34DF1C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20446" y="876300"/>
            <a:ext cx="8647108" cy="23467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ibernate"/>
                <a:ea typeface="Hibernate"/>
                <a:cs typeface="Hibernate"/>
                <a:sym typeface="Hibernate"/>
              </a:rPr>
              <a:t>II-CDL TEAM </a:t>
            </a:r>
          </a:p>
        </p:txBody>
      </p:sp>
      <p:grpSp>
        <p:nvGrpSpPr>
          <p:cNvPr id="29" name="Group 28" descr="Rutvij Kothari">
            <a:extLst>
              <a:ext uri="{FF2B5EF4-FFF2-40B4-BE49-F238E27FC236}">
                <a16:creationId xmlns:a16="http://schemas.microsoft.com/office/drawing/2014/main" id="{CC0D3ABD-45CF-CCE1-EC56-C51320CB7AF2}"/>
              </a:ext>
            </a:extLst>
          </p:cNvPr>
          <p:cNvGrpSpPr/>
          <p:nvPr/>
        </p:nvGrpSpPr>
        <p:grpSpPr>
          <a:xfrm>
            <a:off x="1580608" y="3104954"/>
            <a:ext cx="2246809" cy="3239093"/>
            <a:chOff x="1580608" y="3104954"/>
            <a:chExt cx="2246809" cy="3239093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14FA82DC-CC21-FC5B-A4BB-C929859D2871}"/>
                </a:ext>
              </a:extLst>
            </p:cNvPr>
            <p:cNvGrpSpPr/>
            <p:nvPr/>
          </p:nvGrpSpPr>
          <p:grpSpPr>
            <a:xfrm>
              <a:off x="2385159" y="3104954"/>
              <a:ext cx="502056" cy="502056"/>
              <a:chOff x="0" y="0"/>
              <a:chExt cx="812800" cy="812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5F79A3A4-3D22-F27C-D47A-49304B3BDA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523042" y="124802"/>
                    </a:lnTo>
                    <a:lnTo>
                      <a:pt x="693768" y="119032"/>
                    </a:lnTo>
                    <a:lnTo>
                      <a:pt x="687998" y="289758"/>
                    </a:lnTo>
                    <a:lnTo>
                      <a:pt x="812800" y="406400"/>
                    </a:lnTo>
                    <a:lnTo>
                      <a:pt x="687998" y="523042"/>
                    </a:lnTo>
                    <a:lnTo>
                      <a:pt x="693768" y="693768"/>
                    </a:lnTo>
                    <a:lnTo>
                      <a:pt x="523042" y="687998"/>
                    </a:lnTo>
                    <a:lnTo>
                      <a:pt x="406400" y="812800"/>
                    </a:lnTo>
                    <a:lnTo>
                      <a:pt x="289758" y="687998"/>
                    </a:lnTo>
                    <a:lnTo>
                      <a:pt x="119032" y="693768"/>
                    </a:lnTo>
                    <a:lnTo>
                      <a:pt x="124802" y="523042"/>
                    </a:lnTo>
                    <a:lnTo>
                      <a:pt x="0" y="406400"/>
                    </a:lnTo>
                    <a:lnTo>
                      <a:pt x="124802" y="289758"/>
                    </a:lnTo>
                    <a:lnTo>
                      <a:pt x="119032" y="119032"/>
                    </a:lnTo>
                    <a:lnTo>
                      <a:pt x="289758" y="124802"/>
                    </a:lnTo>
                    <a:lnTo>
                      <a:pt x="40640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1A150647-07A4-9950-5C1E-9AF51F138F30}"/>
                  </a:ext>
                </a:extLst>
              </p:cNvPr>
              <p:cNvSpPr txBox="1"/>
              <p:nvPr/>
            </p:nvSpPr>
            <p:spPr>
              <a:xfrm>
                <a:off x="127000" y="165100"/>
                <a:ext cx="558800" cy="5207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6"/>
                  </a:lnSpc>
                </a:pPr>
                <a:endParaRPr/>
              </a:p>
            </p:txBody>
          </p:sp>
        </p:grp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D9261E52-2E49-001D-1241-542689312E51}"/>
                </a:ext>
              </a:extLst>
            </p:cNvPr>
            <p:cNvSpPr txBox="1"/>
            <p:nvPr/>
          </p:nvSpPr>
          <p:spPr>
            <a:xfrm>
              <a:off x="1580608" y="3799248"/>
              <a:ext cx="2246809" cy="25447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Rutvij Kothari</a:t>
              </a:r>
            </a:p>
            <a:p>
              <a:pPr algn="ctr">
                <a:lnSpc>
                  <a:spcPct val="120000"/>
                </a:lnSpc>
              </a:pPr>
              <a:endParaRPr lang="en-US" sz="2800" b="1" dirty="0">
                <a:solidFill>
                  <a:srgbClr val="52525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Application</a:t>
              </a:r>
            </a:p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Developer</a:t>
              </a:r>
            </a:p>
          </p:txBody>
        </p:sp>
      </p:grpSp>
      <p:grpSp>
        <p:nvGrpSpPr>
          <p:cNvPr id="31" name="Group 30" descr="Jesus Hidalgo">
            <a:extLst>
              <a:ext uri="{FF2B5EF4-FFF2-40B4-BE49-F238E27FC236}">
                <a16:creationId xmlns:a16="http://schemas.microsoft.com/office/drawing/2014/main" id="{0471CACF-6277-364B-5E74-0671FFD24A2A}"/>
              </a:ext>
            </a:extLst>
          </p:cNvPr>
          <p:cNvGrpSpPr/>
          <p:nvPr/>
        </p:nvGrpSpPr>
        <p:grpSpPr>
          <a:xfrm>
            <a:off x="5783546" y="3104954"/>
            <a:ext cx="2095774" cy="3239093"/>
            <a:chOff x="5783546" y="3104954"/>
            <a:chExt cx="2095774" cy="3239093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8B18B37C-10AC-7AF7-10EE-D08DAFC9975D}"/>
                </a:ext>
              </a:extLst>
            </p:cNvPr>
            <p:cNvGrpSpPr/>
            <p:nvPr/>
          </p:nvGrpSpPr>
          <p:grpSpPr>
            <a:xfrm>
              <a:off x="6512580" y="3104954"/>
              <a:ext cx="502056" cy="502056"/>
              <a:chOff x="0" y="0"/>
              <a:chExt cx="812800" cy="8128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B504D8A5-F801-E5C0-9255-DBF2CC087D4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523042" y="124802"/>
                    </a:lnTo>
                    <a:lnTo>
                      <a:pt x="693768" y="119032"/>
                    </a:lnTo>
                    <a:lnTo>
                      <a:pt x="687998" y="289758"/>
                    </a:lnTo>
                    <a:lnTo>
                      <a:pt x="812800" y="406400"/>
                    </a:lnTo>
                    <a:lnTo>
                      <a:pt x="687998" y="523042"/>
                    </a:lnTo>
                    <a:lnTo>
                      <a:pt x="693768" y="693768"/>
                    </a:lnTo>
                    <a:lnTo>
                      <a:pt x="523042" y="687998"/>
                    </a:lnTo>
                    <a:lnTo>
                      <a:pt x="406400" y="812800"/>
                    </a:lnTo>
                    <a:lnTo>
                      <a:pt x="289758" y="687998"/>
                    </a:lnTo>
                    <a:lnTo>
                      <a:pt x="119032" y="693768"/>
                    </a:lnTo>
                    <a:lnTo>
                      <a:pt x="124802" y="523042"/>
                    </a:lnTo>
                    <a:lnTo>
                      <a:pt x="0" y="406400"/>
                    </a:lnTo>
                    <a:lnTo>
                      <a:pt x="124802" y="289758"/>
                    </a:lnTo>
                    <a:lnTo>
                      <a:pt x="119032" y="119032"/>
                    </a:lnTo>
                    <a:lnTo>
                      <a:pt x="289758" y="124802"/>
                    </a:lnTo>
                    <a:lnTo>
                      <a:pt x="406400" y="0"/>
                    </a:ln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74FFD4AF-CB9B-E44B-C0D1-1B6AA088D741}"/>
                  </a:ext>
                </a:extLst>
              </p:cNvPr>
              <p:cNvSpPr txBox="1"/>
              <p:nvPr/>
            </p:nvSpPr>
            <p:spPr>
              <a:xfrm>
                <a:off x="127000" y="165100"/>
                <a:ext cx="558800" cy="5207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26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67FAFE11-E328-123E-0F10-C4757A3DA447}"/>
                </a:ext>
              </a:extLst>
            </p:cNvPr>
            <p:cNvSpPr txBox="1"/>
            <p:nvPr/>
          </p:nvSpPr>
          <p:spPr>
            <a:xfrm>
              <a:off x="5783546" y="3799248"/>
              <a:ext cx="2095774" cy="25447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Jesus Hidalgo</a:t>
              </a:r>
            </a:p>
            <a:p>
              <a:pPr algn="ctr">
                <a:lnSpc>
                  <a:spcPct val="120000"/>
                </a:lnSpc>
              </a:pPr>
              <a:endParaRPr lang="en-US" sz="2800" b="1" dirty="0">
                <a:solidFill>
                  <a:srgbClr val="52525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Application</a:t>
              </a:r>
            </a:p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Developer</a:t>
              </a:r>
            </a:p>
          </p:txBody>
        </p:sp>
      </p:grpSp>
      <p:grpSp>
        <p:nvGrpSpPr>
          <p:cNvPr id="32" name="Group 31" descr="Brad Morgan">
            <a:extLst>
              <a:ext uri="{FF2B5EF4-FFF2-40B4-BE49-F238E27FC236}">
                <a16:creationId xmlns:a16="http://schemas.microsoft.com/office/drawing/2014/main" id="{B589BB2E-E813-FCB6-B94F-937B7777E87F}"/>
              </a:ext>
            </a:extLst>
          </p:cNvPr>
          <p:cNvGrpSpPr/>
          <p:nvPr/>
        </p:nvGrpSpPr>
        <p:grpSpPr>
          <a:xfrm>
            <a:off x="9879165" y="3104954"/>
            <a:ext cx="2197323" cy="3239093"/>
            <a:chOff x="9879165" y="3104954"/>
            <a:chExt cx="2197323" cy="3239093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5973E972-3BFC-025F-CE91-04B83CB77710}"/>
                </a:ext>
              </a:extLst>
            </p:cNvPr>
            <p:cNvGrpSpPr/>
            <p:nvPr/>
          </p:nvGrpSpPr>
          <p:grpSpPr>
            <a:xfrm>
              <a:off x="10658973" y="3104954"/>
              <a:ext cx="502056" cy="502056"/>
              <a:chOff x="0" y="0"/>
              <a:chExt cx="812800" cy="8128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F4D0EA4F-4707-07B5-F425-9F483010EC6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523042" y="124802"/>
                    </a:lnTo>
                    <a:lnTo>
                      <a:pt x="693768" y="119032"/>
                    </a:lnTo>
                    <a:lnTo>
                      <a:pt x="687998" y="289758"/>
                    </a:lnTo>
                    <a:lnTo>
                      <a:pt x="812800" y="406400"/>
                    </a:lnTo>
                    <a:lnTo>
                      <a:pt x="687998" y="523042"/>
                    </a:lnTo>
                    <a:lnTo>
                      <a:pt x="693768" y="693768"/>
                    </a:lnTo>
                    <a:lnTo>
                      <a:pt x="523042" y="687998"/>
                    </a:lnTo>
                    <a:lnTo>
                      <a:pt x="406400" y="812800"/>
                    </a:lnTo>
                    <a:lnTo>
                      <a:pt x="289758" y="687998"/>
                    </a:lnTo>
                    <a:lnTo>
                      <a:pt x="119032" y="693768"/>
                    </a:lnTo>
                    <a:lnTo>
                      <a:pt x="124802" y="523042"/>
                    </a:lnTo>
                    <a:lnTo>
                      <a:pt x="0" y="406400"/>
                    </a:lnTo>
                    <a:lnTo>
                      <a:pt x="124802" y="289758"/>
                    </a:lnTo>
                    <a:lnTo>
                      <a:pt x="119032" y="119032"/>
                    </a:lnTo>
                    <a:lnTo>
                      <a:pt x="289758" y="124802"/>
                    </a:lnTo>
                    <a:lnTo>
                      <a:pt x="40640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AAB54BD8-51E7-918B-38AD-46AC4C6EFBC2}"/>
                  </a:ext>
                </a:extLst>
              </p:cNvPr>
              <p:cNvSpPr txBox="1"/>
              <p:nvPr/>
            </p:nvSpPr>
            <p:spPr>
              <a:xfrm>
                <a:off x="127000" y="165100"/>
                <a:ext cx="558800" cy="5207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6"/>
                  </a:lnSpc>
                </a:pPr>
                <a:endParaRPr/>
              </a:p>
            </p:txBody>
          </p:sp>
        </p:grp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1BFA25E2-E1C5-01DD-DFD0-058D41FAB9FF}"/>
                </a:ext>
              </a:extLst>
            </p:cNvPr>
            <p:cNvSpPr txBox="1"/>
            <p:nvPr/>
          </p:nvSpPr>
          <p:spPr>
            <a:xfrm>
              <a:off x="9879165" y="3799248"/>
              <a:ext cx="2197323" cy="2544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Brad Morgan</a:t>
              </a:r>
            </a:p>
            <a:p>
              <a:pPr algn="ctr">
                <a:lnSpc>
                  <a:spcPct val="120000"/>
                </a:lnSpc>
              </a:pPr>
              <a:endParaRPr lang="en-US" sz="2800" b="1" dirty="0">
                <a:solidFill>
                  <a:srgbClr val="52525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CMS Developer</a:t>
              </a:r>
            </a:p>
          </p:txBody>
        </p:sp>
      </p:grpSp>
      <p:grpSp>
        <p:nvGrpSpPr>
          <p:cNvPr id="33" name="Group 32" descr="Minah Oh">
            <a:extLst>
              <a:ext uri="{FF2B5EF4-FFF2-40B4-BE49-F238E27FC236}">
                <a16:creationId xmlns:a16="http://schemas.microsoft.com/office/drawing/2014/main" id="{16FD07D8-45FA-3422-05F8-40EB091518CF}"/>
              </a:ext>
            </a:extLst>
          </p:cNvPr>
          <p:cNvGrpSpPr/>
          <p:nvPr/>
        </p:nvGrpSpPr>
        <p:grpSpPr>
          <a:xfrm>
            <a:off x="14132904" y="3104954"/>
            <a:ext cx="2197323" cy="2722029"/>
            <a:chOff x="14132904" y="3104954"/>
            <a:chExt cx="2197323" cy="2722029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7AF45E4-D281-93F1-9DF8-BB49989397E1}"/>
                </a:ext>
              </a:extLst>
            </p:cNvPr>
            <p:cNvGrpSpPr/>
            <p:nvPr/>
          </p:nvGrpSpPr>
          <p:grpSpPr>
            <a:xfrm>
              <a:off x="14980537" y="3104954"/>
              <a:ext cx="502056" cy="502056"/>
              <a:chOff x="0" y="0"/>
              <a:chExt cx="812800" cy="812800"/>
            </a:xfrm>
            <a:solidFill>
              <a:srgbClr val="D80E56"/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A8A372C1-068B-5C75-978F-39113227B6D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523042" y="124802"/>
                    </a:lnTo>
                    <a:lnTo>
                      <a:pt x="693768" y="119032"/>
                    </a:lnTo>
                    <a:lnTo>
                      <a:pt x="687998" y="289758"/>
                    </a:lnTo>
                    <a:lnTo>
                      <a:pt x="812800" y="406400"/>
                    </a:lnTo>
                    <a:lnTo>
                      <a:pt x="687998" y="523042"/>
                    </a:lnTo>
                    <a:lnTo>
                      <a:pt x="693768" y="693768"/>
                    </a:lnTo>
                    <a:lnTo>
                      <a:pt x="523042" y="687998"/>
                    </a:lnTo>
                    <a:lnTo>
                      <a:pt x="406400" y="812800"/>
                    </a:lnTo>
                    <a:lnTo>
                      <a:pt x="289758" y="687998"/>
                    </a:lnTo>
                    <a:lnTo>
                      <a:pt x="119032" y="693768"/>
                    </a:lnTo>
                    <a:lnTo>
                      <a:pt x="124802" y="523042"/>
                    </a:lnTo>
                    <a:lnTo>
                      <a:pt x="0" y="406400"/>
                    </a:lnTo>
                    <a:lnTo>
                      <a:pt x="124802" y="289758"/>
                    </a:lnTo>
                    <a:lnTo>
                      <a:pt x="119032" y="119032"/>
                    </a:lnTo>
                    <a:lnTo>
                      <a:pt x="289758" y="124802"/>
                    </a:lnTo>
                    <a:lnTo>
                      <a:pt x="40640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4291F613-3188-3C51-E7AB-B3BEEE729E74}"/>
                  </a:ext>
                </a:extLst>
              </p:cNvPr>
              <p:cNvSpPr txBox="1"/>
              <p:nvPr/>
            </p:nvSpPr>
            <p:spPr>
              <a:xfrm>
                <a:off x="127000" y="165100"/>
                <a:ext cx="558800" cy="52070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66"/>
                  </a:lnSpc>
                </a:pPr>
                <a:endParaRPr dirty="0"/>
              </a:p>
            </p:txBody>
          </p:sp>
        </p:grp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D7D4361D-BCA4-689B-480A-B45124A71A81}"/>
                </a:ext>
              </a:extLst>
            </p:cNvPr>
            <p:cNvSpPr txBox="1"/>
            <p:nvPr/>
          </p:nvSpPr>
          <p:spPr>
            <a:xfrm>
              <a:off x="14132904" y="3799248"/>
              <a:ext cx="2197323" cy="2027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Minah </a:t>
              </a:r>
              <a:b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</a:b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Oh</a:t>
              </a:r>
            </a:p>
            <a:p>
              <a:pPr algn="ctr">
                <a:lnSpc>
                  <a:spcPct val="120000"/>
                </a:lnSpc>
              </a:pPr>
              <a:endParaRPr lang="en-US" sz="2800" b="1" dirty="0">
                <a:solidFill>
                  <a:srgbClr val="52525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rgbClr val="52525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Director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25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15D73-260D-AA43-D471-01E514B72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574BBED-6BD5-9D10-4ED6-50C007CF7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49D748C-3016-BC5E-361F-04AFA8079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73534" y="3603782"/>
            <a:ext cx="12418865" cy="5993972"/>
            <a:chOff x="0" y="0"/>
            <a:chExt cx="3250286" cy="134655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87EC66D-513F-D624-5B0B-95B3CE7D745C}"/>
                </a:ext>
              </a:extLst>
            </p:cNvPr>
            <p:cNvSpPr/>
            <p:nvPr/>
          </p:nvSpPr>
          <p:spPr>
            <a:xfrm>
              <a:off x="0" y="0"/>
              <a:ext cx="3250286" cy="1346556"/>
            </a:xfrm>
            <a:custGeom>
              <a:avLst/>
              <a:gdLst/>
              <a:ahLst/>
              <a:cxnLst/>
              <a:rect l="l" t="t" r="r" b="b"/>
              <a:pathLst>
                <a:path w="3250286" h="1346556">
                  <a:moveTo>
                    <a:pt x="31994" y="0"/>
                  </a:moveTo>
                  <a:lnTo>
                    <a:pt x="3218292" y="0"/>
                  </a:lnTo>
                  <a:cubicBezTo>
                    <a:pt x="3235962" y="0"/>
                    <a:pt x="3250286" y="14324"/>
                    <a:pt x="3250286" y="31994"/>
                  </a:cubicBezTo>
                  <a:lnTo>
                    <a:pt x="3250286" y="1314562"/>
                  </a:lnTo>
                  <a:cubicBezTo>
                    <a:pt x="3250286" y="1332232"/>
                    <a:pt x="3235962" y="1346556"/>
                    <a:pt x="3218292" y="1346556"/>
                  </a:cubicBezTo>
                  <a:lnTo>
                    <a:pt x="31994" y="1346556"/>
                  </a:lnTo>
                  <a:cubicBezTo>
                    <a:pt x="14324" y="1346556"/>
                    <a:pt x="0" y="1332232"/>
                    <a:pt x="0" y="1314562"/>
                  </a:cubicBezTo>
                  <a:lnTo>
                    <a:pt x="0" y="31994"/>
                  </a:lnTo>
                  <a:cubicBezTo>
                    <a:pt x="0" y="14324"/>
                    <a:pt x="14324" y="0"/>
                    <a:pt x="31994" y="0"/>
                  </a:cubicBezTo>
                  <a:close/>
                </a:path>
              </a:pathLst>
            </a:custGeom>
            <a:solidFill>
              <a:srgbClr val="B8CD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2B04F95-BDF6-2F6E-733D-8D93BFFEB4DE}"/>
                </a:ext>
              </a:extLst>
            </p:cNvPr>
            <p:cNvSpPr txBox="1"/>
            <p:nvPr/>
          </p:nvSpPr>
          <p:spPr>
            <a:xfrm>
              <a:off x="0" y="9525"/>
              <a:ext cx="3250286" cy="13370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DB2A4B3E-D0FA-2AA0-9DBD-20389532D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23134" y="8156869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3C85A34-D86E-AF1A-1371-51C0D8A97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14591" y="6834162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DAE5BC2-31B9-51F6-4BF3-5052270B2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23134" y="-425331"/>
            <a:ext cx="2478756" cy="2404393"/>
          </a:xfrm>
          <a:custGeom>
            <a:avLst/>
            <a:gdLst/>
            <a:ahLst/>
            <a:cxnLst/>
            <a:rect l="l" t="t" r="r" b="b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3"/>
                </a:lnTo>
                <a:lnTo>
                  <a:pt x="0" y="240439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7B141A1-4909-6A6B-5D6A-FA8DCBD8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14591" y="-1246789"/>
            <a:ext cx="3669227" cy="4550979"/>
          </a:xfrm>
          <a:custGeom>
            <a:avLst/>
            <a:gdLst/>
            <a:ahLst/>
            <a:cxnLst/>
            <a:rect l="l" t="t" r="r" b="b"/>
            <a:pathLst>
              <a:path w="3669227" h="4550979">
                <a:moveTo>
                  <a:pt x="0" y="0"/>
                </a:moveTo>
                <a:lnTo>
                  <a:pt x="3669227" y="0"/>
                </a:lnTo>
                <a:lnTo>
                  <a:pt x="3669227" y="4550978"/>
                </a:lnTo>
                <a:lnTo>
                  <a:pt x="0" y="455097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0CE8AD5-4F7C-83EF-D18F-273AFD77F0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76800" y="1179507"/>
            <a:ext cx="7991475" cy="2347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ibernate"/>
                <a:ea typeface="Hibernate"/>
                <a:cs typeface="Hibernate"/>
                <a:sym typeface="Hibernate"/>
              </a:rPr>
              <a:t>II-CDL </a:t>
            </a:r>
            <a:r>
              <a:rPr lang="en-US" sz="14000" dirty="0">
                <a:solidFill>
                  <a:srgbClr val="404040"/>
                </a:solidFill>
                <a:latin typeface="Hibernate"/>
                <a:ea typeface="Hibernate"/>
                <a:cs typeface="Hibernate"/>
                <a:sym typeface="Hibernate"/>
              </a:rPr>
              <a:t>WILL</a:t>
            </a:r>
            <a:r>
              <a:rPr kumimoji="0" lang="en-US" sz="14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ibernate"/>
                <a:ea typeface="Hibernate"/>
                <a:cs typeface="Hibernate"/>
                <a:sym typeface="Hibernate"/>
              </a:rPr>
              <a:t>…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B124A47-61DE-B46A-7C07-F62400960CEB}"/>
              </a:ext>
            </a:extLst>
          </p:cNvPr>
          <p:cNvSpPr txBox="1"/>
          <p:nvPr/>
        </p:nvSpPr>
        <p:spPr>
          <a:xfrm>
            <a:off x="3810000" y="3742818"/>
            <a:ext cx="10896599" cy="672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SCCB VRC Training Series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VR Wellness Check: Collaboration Mode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VR Staff Time Study App with Designee Mode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CDER and Pacific Classes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 SWTCIE and NY SWTCIE Websites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RISE-UP Website, TA Track, and Training Platform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Tableau-driven Reporting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Interwork Hosting Environment Transition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Continue </a:t>
            </a:r>
            <a:r>
              <a:rPr lang="en-US" sz="4000" b="1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doing a </a:t>
            </a:r>
            <a:r>
              <a:rPr lang="en-US" sz="40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GOOD JOB!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b="1" dirty="0">
              <a:solidFill>
                <a:srgbClr val="404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b="1" dirty="0">
              <a:solidFill>
                <a:srgbClr val="404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C608C27-9032-B0A5-B378-BDC4BB60A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73409" y="3135912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6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14591" y="-653351"/>
            <a:ext cx="3335222" cy="3026714"/>
          </a:xfrm>
          <a:custGeom>
            <a:avLst/>
            <a:gdLst/>
            <a:ahLst/>
            <a:cxnLst/>
            <a:rect l="l" t="t" r="r" b="b"/>
            <a:pathLst>
              <a:path w="3335222" h="3026714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77434" y="-1093686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23134" y="8156869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523674">
            <a:off x="8574628" y="8547243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48651" y="8858795"/>
            <a:ext cx="2268425" cy="1990543"/>
          </a:xfrm>
          <a:custGeom>
            <a:avLst/>
            <a:gdLst/>
            <a:ahLst/>
            <a:cxnLst/>
            <a:rect l="l" t="t" r="r" b="b"/>
            <a:pathLst>
              <a:path w="2268425" h="1990543">
                <a:moveTo>
                  <a:pt x="0" y="0"/>
                </a:moveTo>
                <a:lnTo>
                  <a:pt x="2268425" y="0"/>
                </a:lnTo>
                <a:lnTo>
                  <a:pt x="2268425" y="1990543"/>
                </a:lnTo>
                <a:lnTo>
                  <a:pt x="0" y="199054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829396">
            <a:off x="16595204" y="61939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14591" y="3572091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36567" y="4592514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26236">
            <a:off x="13288786" y="-648443"/>
            <a:ext cx="4156830" cy="1979691"/>
          </a:xfrm>
          <a:custGeom>
            <a:avLst/>
            <a:gdLst/>
            <a:ahLst/>
            <a:cxnLst/>
            <a:rect l="l" t="t" r="r" b="b"/>
            <a:pathLst>
              <a:path w="4156830" h="1979691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89271" y="-1202197"/>
            <a:ext cx="2478756" cy="2404393"/>
          </a:xfrm>
          <a:custGeom>
            <a:avLst/>
            <a:gdLst/>
            <a:ahLst/>
            <a:cxnLst/>
            <a:rect l="l" t="t" r="r" b="b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4"/>
                </a:lnTo>
                <a:lnTo>
                  <a:pt x="0" y="2404394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78935" y="8261739"/>
            <a:ext cx="3287385" cy="3184654"/>
          </a:xfrm>
          <a:custGeom>
            <a:avLst/>
            <a:gdLst/>
            <a:ahLst/>
            <a:cxnLst/>
            <a:rect l="l" t="t" r="r" b="b"/>
            <a:pathLst>
              <a:path w="3287385" h="3184654">
                <a:moveTo>
                  <a:pt x="0" y="0"/>
                </a:moveTo>
                <a:lnTo>
                  <a:pt x="3287384" y="0"/>
                </a:lnTo>
                <a:lnTo>
                  <a:pt x="3287384" y="3184654"/>
                </a:lnTo>
                <a:lnTo>
                  <a:pt x="0" y="3184654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3439" y="9151851"/>
            <a:ext cx="4283445" cy="2039991"/>
          </a:xfrm>
          <a:custGeom>
            <a:avLst/>
            <a:gdLst/>
            <a:ahLst/>
            <a:cxnLst/>
            <a:rect l="l" t="t" r="r" b="b"/>
            <a:pathLst>
              <a:path w="4283445" h="2039991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8754662">
            <a:off x="5893358" y="-2053103"/>
            <a:ext cx="4176376" cy="3664770"/>
          </a:xfrm>
          <a:custGeom>
            <a:avLst/>
            <a:gdLst/>
            <a:ahLst/>
            <a:cxnLst/>
            <a:rect l="l" t="t" r="r" b="b"/>
            <a:pathLst>
              <a:path w="4176376" h="3664770">
                <a:moveTo>
                  <a:pt x="0" y="0"/>
                </a:moveTo>
                <a:lnTo>
                  <a:pt x="4176376" y="0"/>
                </a:lnTo>
                <a:lnTo>
                  <a:pt x="4176376" y="3664769"/>
                </a:lnTo>
                <a:lnTo>
                  <a:pt x="0" y="3664769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>
            <a:spLocks noGrp="1"/>
          </p:cNvSpPr>
          <p:nvPr>
            <p:ph type="title" idx="4294967295"/>
          </p:nvPr>
        </p:nvSpPr>
        <p:spPr>
          <a:xfrm>
            <a:off x="3762982" y="2627990"/>
            <a:ext cx="10425193" cy="54014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65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ibernate"/>
                <a:ea typeface="Hibernate"/>
                <a:cs typeface="Hibernate"/>
                <a:sym typeface="Hibernate"/>
              </a:rPr>
              <a:t>THANK YOU VERY MUCH!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73534" y="3603782"/>
            <a:ext cx="12418865" cy="5993972"/>
            <a:chOff x="0" y="0"/>
            <a:chExt cx="3250286" cy="1346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50286" cy="1346556"/>
            </a:xfrm>
            <a:custGeom>
              <a:avLst/>
              <a:gdLst/>
              <a:ahLst/>
              <a:cxnLst/>
              <a:rect l="l" t="t" r="r" b="b"/>
              <a:pathLst>
                <a:path w="3250286" h="1346556">
                  <a:moveTo>
                    <a:pt x="31994" y="0"/>
                  </a:moveTo>
                  <a:lnTo>
                    <a:pt x="3218292" y="0"/>
                  </a:lnTo>
                  <a:cubicBezTo>
                    <a:pt x="3235962" y="0"/>
                    <a:pt x="3250286" y="14324"/>
                    <a:pt x="3250286" y="31994"/>
                  </a:cubicBezTo>
                  <a:lnTo>
                    <a:pt x="3250286" y="1314562"/>
                  </a:lnTo>
                  <a:cubicBezTo>
                    <a:pt x="3250286" y="1332232"/>
                    <a:pt x="3235962" y="1346556"/>
                    <a:pt x="3218292" y="1346556"/>
                  </a:cubicBezTo>
                  <a:lnTo>
                    <a:pt x="31994" y="1346556"/>
                  </a:lnTo>
                  <a:cubicBezTo>
                    <a:pt x="14324" y="1346556"/>
                    <a:pt x="0" y="1332232"/>
                    <a:pt x="0" y="1314562"/>
                  </a:cubicBezTo>
                  <a:lnTo>
                    <a:pt x="0" y="31994"/>
                  </a:lnTo>
                  <a:cubicBezTo>
                    <a:pt x="0" y="14324"/>
                    <a:pt x="14324" y="0"/>
                    <a:pt x="31994" y="0"/>
                  </a:cubicBezTo>
                  <a:close/>
                </a:path>
              </a:pathLst>
            </a:custGeom>
            <a:solidFill>
              <a:srgbClr val="B8CD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3250286" cy="13370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23134" y="8156869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14591" y="6834162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23134" y="-425331"/>
            <a:ext cx="2478756" cy="2404393"/>
          </a:xfrm>
          <a:custGeom>
            <a:avLst/>
            <a:gdLst/>
            <a:ahLst/>
            <a:cxnLst/>
            <a:rect l="l" t="t" r="r" b="b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3"/>
                </a:lnTo>
                <a:lnTo>
                  <a:pt x="0" y="240439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14591" y="-1246789"/>
            <a:ext cx="3669227" cy="4550979"/>
          </a:xfrm>
          <a:custGeom>
            <a:avLst/>
            <a:gdLst/>
            <a:ahLst/>
            <a:cxnLst/>
            <a:rect l="l" t="t" r="r" b="b"/>
            <a:pathLst>
              <a:path w="3669227" h="4550979">
                <a:moveTo>
                  <a:pt x="0" y="0"/>
                </a:moveTo>
                <a:lnTo>
                  <a:pt x="3669227" y="0"/>
                </a:lnTo>
                <a:lnTo>
                  <a:pt x="3669227" y="4550978"/>
                </a:lnTo>
                <a:lnTo>
                  <a:pt x="0" y="455097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5148828" y="1418113"/>
            <a:ext cx="7990345" cy="23467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ibernate"/>
                <a:ea typeface="Hibernate"/>
                <a:cs typeface="Hibernate"/>
                <a:sym typeface="Hibernate"/>
              </a:rPr>
              <a:t>II-CDL DOES…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10000" y="3742818"/>
            <a:ext cx="10896599" cy="5854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Instructional Design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Technology Support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Advanced Custom Web Application Development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Website Development and Management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Information Technology Management and Consultation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Innovation Technology Exploration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Website and Digital Media Accessibility Support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b="1" dirty="0">
              <a:solidFill>
                <a:srgbClr val="40404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73409" y="3135912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1756881" y="831602"/>
            <a:ext cx="14774235" cy="20133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7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ibernate"/>
                <a:ea typeface="Hibernate"/>
                <a:cs typeface="Hibernate"/>
                <a:sym typeface="Hibernate"/>
              </a:rPr>
              <a:t>PROJECTS &amp; EXPERTISE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254A02-69B1-023B-F671-18FB514B3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8600" y="2583379"/>
            <a:ext cx="4229454" cy="6126773"/>
            <a:chOff x="228600" y="3634725"/>
            <a:chExt cx="4229454" cy="5014757"/>
          </a:xfrm>
        </p:grpSpPr>
        <p:grpSp>
          <p:nvGrpSpPr>
            <p:cNvPr id="4" name="Group 4"/>
            <p:cNvGrpSpPr/>
            <p:nvPr/>
          </p:nvGrpSpPr>
          <p:grpSpPr>
            <a:xfrm>
              <a:off x="228600" y="3634725"/>
              <a:ext cx="4229454" cy="4741161"/>
              <a:chOff x="0" y="0"/>
              <a:chExt cx="1113930" cy="12487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113930" cy="1248701"/>
              </a:xfrm>
              <a:custGeom>
                <a:avLst/>
                <a:gdLst/>
                <a:ahLst/>
                <a:cxnLst/>
                <a:rect l="l" t="t" r="r" b="b"/>
                <a:pathLst>
                  <a:path w="1113930" h="1248701">
                    <a:moveTo>
                      <a:pt x="93354" y="0"/>
                    </a:moveTo>
                    <a:lnTo>
                      <a:pt x="1020576" y="0"/>
                    </a:lnTo>
                    <a:cubicBezTo>
                      <a:pt x="1072134" y="0"/>
                      <a:pt x="1113930" y="41796"/>
                      <a:pt x="1113930" y="93354"/>
                    </a:cubicBezTo>
                    <a:lnTo>
                      <a:pt x="1113930" y="1155346"/>
                    </a:lnTo>
                    <a:cubicBezTo>
                      <a:pt x="1113930" y="1206905"/>
                      <a:pt x="1072134" y="1248701"/>
                      <a:pt x="1020576" y="1248701"/>
                    </a:cubicBezTo>
                    <a:lnTo>
                      <a:pt x="93354" y="1248701"/>
                    </a:lnTo>
                    <a:cubicBezTo>
                      <a:pt x="41796" y="1248701"/>
                      <a:pt x="0" y="1206905"/>
                      <a:pt x="0" y="1155346"/>
                    </a:cubicBezTo>
                    <a:lnTo>
                      <a:pt x="0" y="93354"/>
                    </a:lnTo>
                    <a:cubicBezTo>
                      <a:pt x="0" y="41796"/>
                      <a:pt x="41796" y="0"/>
                      <a:pt x="93354" y="0"/>
                    </a:cubicBezTo>
                    <a:close/>
                  </a:path>
                </a:pathLst>
              </a:custGeom>
              <a:solidFill>
                <a:srgbClr val="B8CDD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9525"/>
                <a:ext cx="1113930" cy="12391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8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452328" y="3901497"/>
              <a:ext cx="3657599" cy="7339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2800" b="1" spc="95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ID &amp; Training Development</a:t>
              </a:r>
              <a:endParaRPr lang="en-US" sz="2800" b="1" u="none" strike="noStrike" spc="95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40464" y="5065937"/>
              <a:ext cx="3958944" cy="35835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ea typeface="Montserrat Medium"/>
                  <a:cs typeface="Montserrat Medium"/>
                  <a:sym typeface="Montserrat Medium"/>
                </a:rPr>
                <a:t>13 Classes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ea typeface="Montserrat Medium"/>
                  <a:cs typeface="Montserrat Medium"/>
                  <a:sym typeface="Montserrat Medium"/>
                </a:rPr>
                <a:t>6 Journals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ea typeface="Montserrat Medium"/>
                  <a:cs typeface="Montserrat Medium"/>
                  <a:sym typeface="Montserrat Medium"/>
                </a:rPr>
                <a:t>379 Enrollments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ea typeface="Montserrat Medium"/>
                  <a:cs typeface="Montserrat Medium"/>
                  <a:sym typeface="Montserrat Medium"/>
                </a:rPr>
                <a:t>113 Journal Enrollments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ea typeface="Montserrat Medium"/>
                  <a:cs typeface="Montserrat Medium"/>
                  <a:sym typeface="Montserrat Medium"/>
                </a:rPr>
                <a:t>VR Counselor Training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ea typeface="Montserrat Medium"/>
                  <a:cs typeface="Montserrat Medium"/>
                  <a:sym typeface="Montserrat Medium"/>
                </a:rPr>
                <a:t>Moodle, D2L, </a:t>
              </a:r>
              <a:r>
                <a:rPr lang="en-US" sz="2400" b="1" spc="60" dirty="0" err="1">
                  <a:solidFill>
                    <a:srgbClr val="000000"/>
                  </a:solidFill>
                  <a:latin typeface="Montserrat" panose="02000505000000020004" pitchFamily="2" charset="0"/>
                  <a:ea typeface="Montserrat Medium"/>
                  <a:cs typeface="Montserrat Medium"/>
                  <a:sym typeface="Montserrat Medium"/>
                </a:rPr>
                <a:t>YesLMS</a:t>
              </a:r>
              <a:endParaRPr lang="en-US" sz="2400" b="1" spc="60" dirty="0">
                <a:solidFill>
                  <a:srgbClr val="000000"/>
                </a:solidFill>
                <a:latin typeface="Montserrat" panose="02000505000000020004" pitchFamily="2" charset="0"/>
                <a:ea typeface="Montserrat Medium"/>
                <a:cs typeface="Montserrat Medium"/>
                <a:sym typeface="Montserrat Medium"/>
              </a:endParaRPr>
            </a:p>
            <a:p>
              <a:pPr marL="342900" indent="-342900">
                <a:lnSpc>
                  <a:spcPts val="2887"/>
                </a:lnSpc>
                <a:buFont typeface="Arial" panose="020B0604020202020204" pitchFamily="34" charset="0"/>
                <a:buChar char="•"/>
              </a:pPr>
              <a:endParaRPr lang="en-US" sz="2400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B5EF42-8240-7988-2097-B9FE4A719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81782" y="2583379"/>
            <a:ext cx="4229454" cy="5792508"/>
            <a:chOff x="4681782" y="3634725"/>
            <a:chExt cx="4229454" cy="4741161"/>
          </a:xfrm>
        </p:grpSpPr>
        <p:grpSp>
          <p:nvGrpSpPr>
            <p:cNvPr id="9" name="Group 9"/>
            <p:cNvGrpSpPr/>
            <p:nvPr/>
          </p:nvGrpSpPr>
          <p:grpSpPr>
            <a:xfrm>
              <a:off x="4681782" y="3634725"/>
              <a:ext cx="4229454" cy="4741161"/>
              <a:chOff x="0" y="0"/>
              <a:chExt cx="1113930" cy="124870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113930" cy="1248701"/>
              </a:xfrm>
              <a:custGeom>
                <a:avLst/>
                <a:gdLst/>
                <a:ahLst/>
                <a:cxnLst/>
                <a:rect l="l" t="t" r="r" b="b"/>
                <a:pathLst>
                  <a:path w="1113930" h="1248701">
                    <a:moveTo>
                      <a:pt x="93354" y="0"/>
                    </a:moveTo>
                    <a:lnTo>
                      <a:pt x="1020576" y="0"/>
                    </a:lnTo>
                    <a:cubicBezTo>
                      <a:pt x="1072134" y="0"/>
                      <a:pt x="1113930" y="41796"/>
                      <a:pt x="1113930" y="93354"/>
                    </a:cubicBezTo>
                    <a:lnTo>
                      <a:pt x="1113930" y="1155346"/>
                    </a:lnTo>
                    <a:cubicBezTo>
                      <a:pt x="1113930" y="1206905"/>
                      <a:pt x="1072134" y="1248701"/>
                      <a:pt x="1020576" y="1248701"/>
                    </a:cubicBezTo>
                    <a:lnTo>
                      <a:pt x="93354" y="1248701"/>
                    </a:lnTo>
                    <a:cubicBezTo>
                      <a:pt x="41796" y="1248701"/>
                      <a:pt x="0" y="1206905"/>
                      <a:pt x="0" y="1155346"/>
                    </a:cubicBezTo>
                    <a:lnTo>
                      <a:pt x="0" y="93354"/>
                    </a:lnTo>
                    <a:cubicBezTo>
                      <a:pt x="0" y="41796"/>
                      <a:pt x="41796" y="0"/>
                      <a:pt x="93354" y="0"/>
                    </a:cubicBezTo>
                    <a:close/>
                  </a:path>
                </a:pathLst>
              </a:custGeom>
              <a:solidFill>
                <a:srgbClr val="F7BB9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9525"/>
                <a:ext cx="1113930" cy="12391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8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5014668" y="3901497"/>
              <a:ext cx="3550277" cy="7339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2800" b="1" spc="95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Web Application Development</a:t>
              </a:r>
              <a:endParaRPr lang="en-US" sz="2400" b="1" spc="95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963499" y="5065937"/>
              <a:ext cx="3783636" cy="31713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ea typeface="Montserrat Medium"/>
                  <a:cs typeface="Montserrat Medium"/>
                  <a:sym typeface="Montserrat Medium"/>
                </a:rPr>
                <a:t>TA Track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ea typeface="Montserrat Medium"/>
                  <a:cs typeface="Montserrat Medium"/>
                  <a:sym typeface="Montserrat Medium"/>
                </a:rPr>
                <a:t>Workplan &amp; ITAA 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ea typeface="Montserrat Medium"/>
                  <a:cs typeface="Montserrat Medium"/>
                  <a:sym typeface="Montserrat Medium"/>
                </a:rPr>
                <a:t>VR Wellness Check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ea typeface="Montserrat Medium"/>
                  <a:cs typeface="Montserrat Medium"/>
                  <a:sym typeface="Montserrat Medium"/>
                </a:rPr>
                <a:t>Cue-M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ea typeface="Montserrat Medium"/>
                  <a:cs typeface="Montserrat Medium"/>
                  <a:sym typeface="Montserrat Medium"/>
                </a:rPr>
                <a:t>Credential Management System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US" sz="2200" b="1" spc="60" dirty="0">
                <a:solidFill>
                  <a:srgbClr val="000000"/>
                </a:solidFill>
                <a:latin typeface="Montserrat" panose="02000505000000020004" pitchFamily="2" charset="0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53CF83-A35E-FE24-90DA-DCF0F9D9D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81746" y="2554932"/>
            <a:ext cx="4229454" cy="6401909"/>
            <a:chOff x="9181746" y="3613348"/>
            <a:chExt cx="4229454" cy="5239955"/>
          </a:xfrm>
        </p:grpSpPr>
        <p:grpSp>
          <p:nvGrpSpPr>
            <p:cNvPr id="14" name="Group 14"/>
            <p:cNvGrpSpPr/>
            <p:nvPr/>
          </p:nvGrpSpPr>
          <p:grpSpPr>
            <a:xfrm>
              <a:off x="9181746" y="3613348"/>
              <a:ext cx="4229454" cy="4741161"/>
              <a:chOff x="0" y="0"/>
              <a:chExt cx="1113930" cy="124870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113930" cy="1248701"/>
              </a:xfrm>
              <a:custGeom>
                <a:avLst/>
                <a:gdLst/>
                <a:ahLst/>
                <a:cxnLst/>
                <a:rect l="l" t="t" r="r" b="b"/>
                <a:pathLst>
                  <a:path w="1113930" h="1248701">
                    <a:moveTo>
                      <a:pt x="93354" y="0"/>
                    </a:moveTo>
                    <a:lnTo>
                      <a:pt x="1020576" y="0"/>
                    </a:lnTo>
                    <a:cubicBezTo>
                      <a:pt x="1072134" y="0"/>
                      <a:pt x="1113930" y="41796"/>
                      <a:pt x="1113930" y="93354"/>
                    </a:cubicBezTo>
                    <a:lnTo>
                      <a:pt x="1113930" y="1155346"/>
                    </a:lnTo>
                    <a:cubicBezTo>
                      <a:pt x="1113930" y="1206905"/>
                      <a:pt x="1072134" y="1248701"/>
                      <a:pt x="1020576" y="1248701"/>
                    </a:cubicBezTo>
                    <a:lnTo>
                      <a:pt x="93354" y="1248701"/>
                    </a:lnTo>
                    <a:cubicBezTo>
                      <a:pt x="41796" y="1248701"/>
                      <a:pt x="0" y="1206905"/>
                      <a:pt x="0" y="1155346"/>
                    </a:cubicBezTo>
                    <a:lnTo>
                      <a:pt x="0" y="93354"/>
                    </a:lnTo>
                    <a:cubicBezTo>
                      <a:pt x="0" y="41796"/>
                      <a:pt x="41796" y="0"/>
                      <a:pt x="93354" y="0"/>
                    </a:cubicBezTo>
                    <a:close/>
                  </a:path>
                </a:pathLst>
              </a:custGeom>
              <a:solidFill>
                <a:srgbClr val="FFD2C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9525"/>
                <a:ext cx="1113930" cy="12391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8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9261922" y="3885220"/>
              <a:ext cx="4038600" cy="7339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2800" b="1" spc="95" dirty="0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Website Develop &amp; Management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476999" y="5067843"/>
              <a:ext cx="3865013" cy="37854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ts val="2887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sym typeface="Montserrat Medium"/>
                </a:rPr>
                <a:t>VRTAC-QM</a:t>
              </a:r>
            </a:p>
            <a:p>
              <a:pPr marL="342900" indent="-342900">
                <a:lnSpc>
                  <a:spcPts val="2887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sym typeface="Montserrat Medium"/>
                </a:rPr>
                <a:t>RISE-UP</a:t>
              </a:r>
            </a:p>
            <a:p>
              <a:pPr marL="342900" indent="-342900">
                <a:lnSpc>
                  <a:spcPts val="2887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sym typeface="Montserrat Medium"/>
                </a:rPr>
                <a:t>NY SWTCIE</a:t>
              </a:r>
            </a:p>
            <a:p>
              <a:pPr marL="342900" indent="-342900">
                <a:lnSpc>
                  <a:spcPts val="2887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sym typeface="Montserrat Medium"/>
                </a:rPr>
                <a:t>CSP</a:t>
              </a:r>
            </a:p>
            <a:p>
              <a:pPr marL="342900" indent="-342900">
                <a:lnSpc>
                  <a:spcPts val="2887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sym typeface="Montserrat Medium"/>
                </a:rPr>
                <a:t>Interwork New Website</a:t>
              </a:r>
            </a:p>
            <a:p>
              <a:pPr marL="342900" indent="-342900">
                <a:lnSpc>
                  <a:spcPts val="2887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sym typeface="Montserrat Medium"/>
                </a:rPr>
                <a:t>SDICCA</a:t>
              </a:r>
            </a:p>
            <a:p>
              <a:pPr marL="342900" indent="-342900">
                <a:lnSpc>
                  <a:spcPts val="2887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sym typeface="Montserrat Medium"/>
                </a:rPr>
                <a:t>RCP</a:t>
              </a:r>
            </a:p>
            <a:p>
              <a:pPr marL="342900" indent="-342900">
                <a:lnSpc>
                  <a:spcPts val="2887"/>
                </a:lnSpc>
                <a:buFont typeface="Arial" panose="020B0604020202020204" pitchFamily="34" charset="0"/>
                <a:buChar char="•"/>
              </a:pPr>
              <a:endParaRPr lang="en-US" sz="2200" b="1" spc="60" dirty="0">
                <a:solidFill>
                  <a:srgbClr val="000000"/>
                </a:solidFill>
                <a:latin typeface="Montserrat" panose="02000505000000020004" pitchFamily="2" charset="0"/>
                <a:sym typeface="Montserrat Medium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9FBA22-F654-F5D0-591E-C8B51C39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646812" y="2476500"/>
            <a:ext cx="4229454" cy="5926319"/>
            <a:chOff x="13646812" y="3596625"/>
            <a:chExt cx="4229454" cy="485068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D7FF85D-5EEB-311C-9E89-A7E70BD2607D}"/>
                </a:ext>
              </a:extLst>
            </p:cNvPr>
            <p:cNvGrpSpPr/>
            <p:nvPr/>
          </p:nvGrpSpPr>
          <p:grpSpPr>
            <a:xfrm>
              <a:off x="13646812" y="3596625"/>
              <a:ext cx="4229454" cy="4741161"/>
              <a:chOff x="16643301" y="3790381"/>
              <a:chExt cx="4229454" cy="4741161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76D448D6-C276-BF5B-A19D-B339397BB319}"/>
                  </a:ext>
                </a:extLst>
              </p:cNvPr>
              <p:cNvSpPr/>
              <p:nvPr/>
            </p:nvSpPr>
            <p:spPr>
              <a:xfrm>
                <a:off x="16643301" y="3790381"/>
                <a:ext cx="4229454" cy="4741161"/>
              </a:xfrm>
              <a:custGeom>
                <a:avLst/>
                <a:gdLst/>
                <a:ahLst/>
                <a:cxnLst/>
                <a:rect l="l" t="t" r="r" b="b"/>
                <a:pathLst>
                  <a:path w="1113930" h="1248701">
                    <a:moveTo>
                      <a:pt x="93354" y="0"/>
                    </a:moveTo>
                    <a:lnTo>
                      <a:pt x="1020576" y="0"/>
                    </a:lnTo>
                    <a:cubicBezTo>
                      <a:pt x="1072134" y="0"/>
                      <a:pt x="1113930" y="41796"/>
                      <a:pt x="1113930" y="93354"/>
                    </a:cubicBezTo>
                    <a:lnTo>
                      <a:pt x="1113930" y="1155346"/>
                    </a:lnTo>
                    <a:cubicBezTo>
                      <a:pt x="1113930" y="1206905"/>
                      <a:pt x="1072134" y="1248701"/>
                      <a:pt x="1020576" y="1248701"/>
                    </a:cubicBezTo>
                    <a:lnTo>
                      <a:pt x="93354" y="1248701"/>
                    </a:lnTo>
                    <a:cubicBezTo>
                      <a:pt x="41796" y="1248701"/>
                      <a:pt x="0" y="1206905"/>
                      <a:pt x="0" y="1155346"/>
                    </a:cubicBezTo>
                    <a:lnTo>
                      <a:pt x="0" y="93354"/>
                    </a:lnTo>
                    <a:cubicBezTo>
                      <a:pt x="0" y="41796"/>
                      <a:pt x="41796" y="0"/>
                      <a:pt x="93354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6">
                <a:extLst>
                  <a:ext uri="{FF2B5EF4-FFF2-40B4-BE49-F238E27FC236}">
                    <a16:creationId xmlns:a16="http://schemas.microsoft.com/office/drawing/2014/main" id="{E994B3AE-6366-B4BE-D66C-3B3A3F580762}"/>
                  </a:ext>
                </a:extLst>
              </p:cNvPr>
              <p:cNvSpPr txBox="1"/>
              <p:nvPr/>
            </p:nvSpPr>
            <p:spPr>
              <a:xfrm>
                <a:off x="16643301" y="3826546"/>
                <a:ext cx="4229454" cy="47049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98"/>
                  </a:lnSpc>
                </a:pPr>
                <a:endParaRPr/>
              </a:p>
            </p:txBody>
          </p:sp>
        </p:grp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FD9B1D9B-E498-CF29-F39E-38CAF73BDAD4}"/>
                </a:ext>
              </a:extLst>
            </p:cNvPr>
            <p:cNvSpPr txBox="1"/>
            <p:nvPr/>
          </p:nvSpPr>
          <p:spPr>
            <a:xfrm>
              <a:off x="13787644" y="3856282"/>
              <a:ext cx="3657599" cy="7339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2800" spc="95" dirty="0">
                  <a:solidFill>
                    <a:srgbClr val="000000"/>
                  </a:solidFill>
                  <a:latin typeface="Montserrat Bold"/>
                  <a:ea typeface="ADLaM Display" panose="020F0502020204030204" pitchFamily="2" charset="0"/>
                  <a:cs typeface="ADLaM Display" panose="020F0502020204030204" pitchFamily="2" charset="0"/>
                  <a:sym typeface="Montserrat Bold"/>
                </a:rPr>
                <a:t>IT Management &amp; Support</a:t>
              </a:r>
              <a:endParaRPr lang="en-US" sz="2800" u="none" strike="noStrike" spc="95" dirty="0">
                <a:solidFill>
                  <a:srgbClr val="000000"/>
                </a:solidFill>
                <a:latin typeface="Montserrat Bold"/>
                <a:ea typeface="ADLaM Display" panose="020F0502020204030204" pitchFamily="2" charset="0"/>
                <a:cs typeface="ADLaM Display" panose="020F0502020204030204" pitchFamily="2" charset="0"/>
                <a:sym typeface="Montserrat Bold"/>
              </a:endParaRPr>
            </a:p>
          </p:txBody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A1410388-AA3D-7A4F-57A0-0399171FBD9E}"/>
                </a:ext>
              </a:extLst>
            </p:cNvPr>
            <p:cNvSpPr txBox="1"/>
            <p:nvPr/>
          </p:nvSpPr>
          <p:spPr>
            <a:xfrm>
              <a:off x="14031331" y="5115317"/>
              <a:ext cx="3657599" cy="333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ts val="2887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sym typeface="Montserrat Medium"/>
                </a:rPr>
                <a:t>Mailchimp</a:t>
              </a:r>
            </a:p>
            <a:p>
              <a:pPr marL="342900" indent="-342900">
                <a:lnSpc>
                  <a:spcPts val="2887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sym typeface="Montserrat Medium"/>
                </a:rPr>
                <a:t>CoPs</a:t>
              </a:r>
            </a:p>
            <a:p>
              <a:pPr marL="342900" indent="-342900">
                <a:lnSpc>
                  <a:spcPts val="2887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 err="1">
                  <a:solidFill>
                    <a:srgbClr val="000000"/>
                  </a:solidFill>
                  <a:latin typeface="Montserrat" panose="02000505000000020004" pitchFamily="2" charset="0"/>
                  <a:sym typeface="Montserrat Medium"/>
                </a:rPr>
                <a:t>eCheckupToGo</a:t>
              </a:r>
              <a:endParaRPr lang="en-US" sz="2400" b="1" spc="60" dirty="0">
                <a:solidFill>
                  <a:srgbClr val="000000"/>
                </a:solidFill>
                <a:latin typeface="Montserrat" panose="02000505000000020004" pitchFamily="2" charset="0"/>
                <a:sym typeface="Montserrat Medium"/>
              </a:endParaRPr>
            </a:p>
            <a:p>
              <a:pPr marL="342900" indent="-342900">
                <a:lnSpc>
                  <a:spcPts val="2887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sym typeface="Montserrat Medium"/>
                </a:rPr>
                <a:t>Security Gap Analysis</a:t>
              </a:r>
            </a:p>
            <a:p>
              <a:pPr marL="342900" indent="-342900">
                <a:lnSpc>
                  <a:spcPts val="2887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sym typeface="Montserrat Medium"/>
                </a:rPr>
                <a:t>Equipment Mgmt.</a:t>
              </a:r>
            </a:p>
            <a:p>
              <a:pPr marL="342900" indent="-342900">
                <a:lnSpc>
                  <a:spcPts val="2887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b="1" spc="60" dirty="0">
                  <a:solidFill>
                    <a:srgbClr val="000000"/>
                  </a:solidFill>
                  <a:latin typeface="Montserrat" panose="02000505000000020004" pitchFamily="2" charset="0"/>
                  <a:sym typeface="Montserrat Medium"/>
                </a:rPr>
                <a:t>Software Mgmt</a:t>
              </a:r>
              <a:r>
                <a:rPr lang="en-US" sz="2200" b="1" spc="60" dirty="0">
                  <a:solidFill>
                    <a:srgbClr val="000000"/>
                  </a:solidFill>
                  <a:latin typeface="Montserrat" panose="02000505000000020004" pitchFamily="2" charset="0"/>
                  <a:sym typeface="Montserrat Medium"/>
                </a:rPr>
                <a:t>.</a:t>
              </a:r>
            </a:p>
            <a:p>
              <a:pPr marL="342900" indent="-342900">
                <a:lnSpc>
                  <a:spcPts val="2887"/>
                </a:lnSpc>
                <a:buFont typeface="Arial" panose="020B0604020202020204" pitchFamily="34" charset="0"/>
                <a:buChar char="•"/>
              </a:pPr>
              <a:endParaRPr lang="en-US" sz="2200" b="1" spc="60" dirty="0">
                <a:solidFill>
                  <a:srgbClr val="000000"/>
                </a:solidFill>
                <a:latin typeface="Montserrat" panose="02000505000000020004" pitchFamily="2" charset="0"/>
                <a:sym typeface="Montserrat Medium"/>
              </a:endParaRPr>
            </a:p>
            <a:p>
              <a:pPr marL="342900" indent="-342900">
                <a:lnSpc>
                  <a:spcPts val="2887"/>
                </a:lnSpc>
                <a:buFont typeface="Arial" panose="020B0604020202020204" pitchFamily="34" charset="0"/>
                <a:buChar char="•"/>
              </a:pPr>
              <a:endParaRPr lang="en-US" sz="2200" b="1" spc="60" dirty="0">
                <a:solidFill>
                  <a:srgbClr val="000000"/>
                </a:solidFill>
                <a:latin typeface="Montserrat" panose="02000505000000020004" pitchFamily="2" charset="0"/>
                <a:sym typeface="Montserrat Medium"/>
              </a:endParaRPr>
            </a:p>
            <a:p>
              <a:pPr algn="ctr">
                <a:lnSpc>
                  <a:spcPts val="2887"/>
                </a:lnSpc>
              </a:pPr>
              <a:endParaRPr lang="en-US" sz="1899" b="1" spc="60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09444-7F01-6F4E-CDA5-D9E4529E5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1BFDB36D-A601-87A7-4BD8-1DC6F444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381179" y="-1093688"/>
            <a:ext cx="21488277" cy="13291939"/>
            <a:chOff x="-1381179" y="-1093688"/>
            <a:chExt cx="21488277" cy="13291939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5F08C85C-507B-25F8-A799-5BD45DB4F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5400000">
              <a:off x="4000500" y="-4036069"/>
              <a:ext cx="10287000" cy="18288000"/>
            </a:xfrm>
            <a:custGeom>
              <a:avLst/>
              <a:gdLst/>
              <a:ahLst/>
              <a:cxnLst/>
              <a:rect l="l" t="t" r="r" b="b"/>
              <a:pathLst>
                <a:path w="10287000" h="18288000">
                  <a:moveTo>
                    <a:pt x="10287000" y="0"/>
                  </a:moveTo>
                  <a:lnTo>
                    <a:pt x="10287000" y="18288000"/>
                  </a:lnTo>
                  <a:lnTo>
                    <a:pt x="0" y="18288000"/>
                  </a:lnTo>
                  <a:lnTo>
                    <a:pt x="0" y="0"/>
                  </a:lnTo>
                  <a:lnTo>
                    <a:pt x="1028700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C0C2BD4-838D-44AF-3B8D-9DCD0A240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381179" y="-618983"/>
              <a:ext cx="3631257" cy="3295366"/>
            </a:xfrm>
            <a:custGeom>
              <a:avLst/>
              <a:gdLst/>
              <a:ahLst/>
              <a:cxnLst/>
              <a:rect l="l" t="t" r="r" b="b"/>
              <a:pathLst>
                <a:path w="3631257" h="3295366">
                  <a:moveTo>
                    <a:pt x="0" y="0"/>
                  </a:moveTo>
                  <a:lnTo>
                    <a:pt x="3631257" y="0"/>
                  </a:lnTo>
                  <a:lnTo>
                    <a:pt x="3631257" y="3295366"/>
                  </a:lnTo>
                  <a:lnTo>
                    <a:pt x="0" y="3295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510721D-B06F-4547-18D6-6352DCB72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77434" y="-1093686"/>
              <a:ext cx="2669512" cy="2469299"/>
            </a:xfrm>
            <a:custGeom>
              <a:avLst/>
              <a:gdLst/>
              <a:ahLst/>
              <a:cxnLst/>
              <a:rect l="l" t="t" r="r" b="b"/>
              <a:pathLst>
                <a:path w="2669512" h="2469299">
                  <a:moveTo>
                    <a:pt x="0" y="0"/>
                  </a:moveTo>
                  <a:lnTo>
                    <a:pt x="2669513" y="0"/>
                  </a:lnTo>
                  <a:lnTo>
                    <a:pt x="2669513" y="2469299"/>
                  </a:lnTo>
                  <a:lnTo>
                    <a:pt x="0" y="2469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FE8C7DE-21F8-5969-96EB-6DC097BF6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323134" y="8156869"/>
              <a:ext cx="2436684" cy="2692468"/>
            </a:xfrm>
            <a:custGeom>
              <a:avLst/>
              <a:gdLst/>
              <a:ahLst/>
              <a:cxnLst/>
              <a:rect l="l" t="t" r="r" b="b"/>
              <a:pathLst>
                <a:path w="2436684" h="2692468">
                  <a:moveTo>
                    <a:pt x="0" y="0"/>
                  </a:moveTo>
                  <a:lnTo>
                    <a:pt x="2436684" y="0"/>
                  </a:lnTo>
                  <a:lnTo>
                    <a:pt x="2436684" y="2692469"/>
                  </a:lnTo>
                  <a:lnTo>
                    <a:pt x="0" y="2692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4C56DDD-450E-8DD1-1CFC-D81E1A042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2523674">
              <a:off x="-768549" y="8375750"/>
              <a:ext cx="3966278" cy="3822501"/>
            </a:xfrm>
            <a:custGeom>
              <a:avLst/>
              <a:gdLst/>
              <a:ahLst/>
              <a:cxnLst/>
              <a:rect l="l" t="t" r="r" b="b"/>
              <a:pathLst>
                <a:path w="3966278" h="3822501">
                  <a:moveTo>
                    <a:pt x="0" y="0"/>
                  </a:moveTo>
                  <a:lnTo>
                    <a:pt x="3966279" y="0"/>
                  </a:lnTo>
                  <a:lnTo>
                    <a:pt x="3966279" y="3822500"/>
                  </a:lnTo>
                  <a:lnTo>
                    <a:pt x="0" y="382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69B3780-EAAD-B195-1A4B-729CF80A4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2829396">
              <a:off x="16595204" y="61939"/>
              <a:ext cx="3367561" cy="3245487"/>
            </a:xfrm>
            <a:custGeom>
              <a:avLst/>
              <a:gdLst/>
              <a:ahLst/>
              <a:cxnLst/>
              <a:rect l="l" t="t" r="r" b="b"/>
              <a:pathLst>
                <a:path w="3367561" h="3245487">
                  <a:moveTo>
                    <a:pt x="0" y="0"/>
                  </a:moveTo>
                  <a:lnTo>
                    <a:pt x="3367561" y="0"/>
                  </a:lnTo>
                  <a:lnTo>
                    <a:pt x="3367561" y="3245487"/>
                  </a:lnTo>
                  <a:lnTo>
                    <a:pt x="0" y="3245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C5B8A6F-68F1-1DB1-94C1-AD66CDCD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381179" y="4022716"/>
              <a:ext cx="2762357" cy="4565879"/>
            </a:xfrm>
            <a:custGeom>
              <a:avLst/>
              <a:gdLst/>
              <a:ahLst/>
              <a:cxnLst/>
              <a:rect l="l" t="t" r="r" b="b"/>
              <a:pathLst>
                <a:path w="2762357" h="4565879">
                  <a:moveTo>
                    <a:pt x="0" y="0"/>
                  </a:moveTo>
                  <a:lnTo>
                    <a:pt x="2762358" y="0"/>
                  </a:lnTo>
                  <a:lnTo>
                    <a:pt x="2762358" y="4565880"/>
                  </a:lnTo>
                  <a:lnTo>
                    <a:pt x="0" y="4565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99E6C04-23B8-8877-E116-8A41F932E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980452" y="4573900"/>
              <a:ext cx="3102866" cy="3118458"/>
            </a:xfrm>
            <a:custGeom>
              <a:avLst/>
              <a:gdLst/>
              <a:ahLst/>
              <a:cxnLst/>
              <a:rect l="l" t="t" r="r" b="b"/>
              <a:pathLst>
                <a:path w="3102866" h="3118458">
                  <a:moveTo>
                    <a:pt x="0" y="0"/>
                  </a:moveTo>
                  <a:lnTo>
                    <a:pt x="3102866" y="0"/>
                  </a:lnTo>
                  <a:lnTo>
                    <a:pt x="3102866" y="3118458"/>
                  </a:lnTo>
                  <a:lnTo>
                    <a:pt x="0" y="3118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C9D968D-018D-C01C-A546-875CBD76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10726236">
              <a:off x="13288786" y="-648443"/>
              <a:ext cx="4156830" cy="1979691"/>
            </a:xfrm>
            <a:custGeom>
              <a:avLst/>
              <a:gdLst/>
              <a:ahLst/>
              <a:cxnLst/>
              <a:rect l="l" t="t" r="r" b="b"/>
              <a:pathLst>
                <a:path w="4156830" h="1979691">
                  <a:moveTo>
                    <a:pt x="0" y="0"/>
                  </a:moveTo>
                  <a:lnTo>
                    <a:pt x="4156830" y="0"/>
                  </a:lnTo>
                  <a:lnTo>
                    <a:pt x="4156830" y="1979691"/>
                  </a:lnTo>
                  <a:lnTo>
                    <a:pt x="0" y="1979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086795C-8A71-B4DD-BB60-4387DCF2B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357399" y="-618985"/>
              <a:ext cx="3631257" cy="3295366"/>
            </a:xfrm>
            <a:custGeom>
              <a:avLst/>
              <a:gdLst/>
              <a:ahLst/>
              <a:cxnLst/>
              <a:rect l="l" t="t" r="r" b="b"/>
              <a:pathLst>
                <a:path w="3631257" h="3295366">
                  <a:moveTo>
                    <a:pt x="0" y="0"/>
                  </a:moveTo>
                  <a:lnTo>
                    <a:pt x="3631257" y="0"/>
                  </a:lnTo>
                  <a:lnTo>
                    <a:pt x="3631257" y="3295366"/>
                  </a:lnTo>
                  <a:lnTo>
                    <a:pt x="0" y="3295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1730146F-E884-A39A-9760-8F9A77890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01214" y="-1093688"/>
              <a:ext cx="2669512" cy="2469299"/>
            </a:xfrm>
            <a:custGeom>
              <a:avLst/>
              <a:gdLst/>
              <a:ahLst/>
              <a:cxnLst/>
              <a:rect l="l" t="t" r="r" b="b"/>
              <a:pathLst>
                <a:path w="2669512" h="2469299">
                  <a:moveTo>
                    <a:pt x="0" y="0"/>
                  </a:moveTo>
                  <a:lnTo>
                    <a:pt x="2669513" y="0"/>
                  </a:lnTo>
                  <a:lnTo>
                    <a:pt x="2669513" y="2469299"/>
                  </a:lnTo>
                  <a:lnTo>
                    <a:pt x="0" y="2469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E9BD92C1-928D-185B-4E81-8CA217E84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2523674">
              <a:off x="-744769" y="8375748"/>
              <a:ext cx="3966278" cy="3822501"/>
            </a:xfrm>
            <a:custGeom>
              <a:avLst/>
              <a:gdLst/>
              <a:ahLst/>
              <a:cxnLst/>
              <a:rect l="l" t="t" r="r" b="b"/>
              <a:pathLst>
                <a:path w="3966278" h="3822501">
                  <a:moveTo>
                    <a:pt x="0" y="0"/>
                  </a:moveTo>
                  <a:lnTo>
                    <a:pt x="3966279" y="0"/>
                  </a:lnTo>
                  <a:lnTo>
                    <a:pt x="3966279" y="3822500"/>
                  </a:lnTo>
                  <a:lnTo>
                    <a:pt x="0" y="382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2AA4B267-9CCE-D38C-065F-ED26B9ACA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2829396">
              <a:off x="16618984" y="61937"/>
              <a:ext cx="3367561" cy="3245487"/>
            </a:xfrm>
            <a:custGeom>
              <a:avLst/>
              <a:gdLst/>
              <a:ahLst/>
              <a:cxnLst/>
              <a:rect l="l" t="t" r="r" b="b"/>
              <a:pathLst>
                <a:path w="3367561" h="3245487">
                  <a:moveTo>
                    <a:pt x="0" y="0"/>
                  </a:moveTo>
                  <a:lnTo>
                    <a:pt x="3367561" y="0"/>
                  </a:lnTo>
                  <a:lnTo>
                    <a:pt x="3367561" y="3245487"/>
                  </a:lnTo>
                  <a:lnTo>
                    <a:pt x="0" y="3245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71B9B39A-15A3-33C5-1089-00768C974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004232" y="4573898"/>
              <a:ext cx="3102866" cy="3118458"/>
            </a:xfrm>
            <a:custGeom>
              <a:avLst/>
              <a:gdLst/>
              <a:ahLst/>
              <a:cxnLst/>
              <a:rect l="l" t="t" r="r" b="b"/>
              <a:pathLst>
                <a:path w="3102866" h="3118458">
                  <a:moveTo>
                    <a:pt x="0" y="0"/>
                  </a:moveTo>
                  <a:lnTo>
                    <a:pt x="3102866" y="0"/>
                  </a:lnTo>
                  <a:lnTo>
                    <a:pt x="3102866" y="3118458"/>
                  </a:lnTo>
                  <a:lnTo>
                    <a:pt x="0" y="3118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566B276A-07D5-7B0F-B3DD-BD49E1BD9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10726236">
              <a:off x="13312566" y="-648445"/>
              <a:ext cx="4156830" cy="1979691"/>
            </a:xfrm>
            <a:custGeom>
              <a:avLst/>
              <a:gdLst/>
              <a:ahLst/>
              <a:cxnLst/>
              <a:rect l="l" t="t" r="r" b="b"/>
              <a:pathLst>
                <a:path w="4156830" h="1979691">
                  <a:moveTo>
                    <a:pt x="0" y="0"/>
                  </a:moveTo>
                  <a:lnTo>
                    <a:pt x="4156830" y="0"/>
                  </a:lnTo>
                  <a:lnTo>
                    <a:pt x="4156830" y="1979691"/>
                  </a:lnTo>
                  <a:lnTo>
                    <a:pt x="0" y="1979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6">
            <a:extLst>
              <a:ext uri="{FF2B5EF4-FFF2-40B4-BE49-F238E27FC236}">
                <a16:creationId xmlns:a16="http://schemas.microsoft.com/office/drawing/2014/main" id="{97AB653A-8ACB-331C-6F8F-B89DD6C691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9294" y="1066800"/>
            <a:ext cx="9929412" cy="23467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ibernate"/>
                <a:ea typeface="Hibernate"/>
                <a:cs typeface="Hibernate"/>
                <a:sym typeface="Hibernate"/>
              </a:rPr>
              <a:t>TECHNOLOGY STACK</a:t>
            </a:r>
          </a:p>
        </p:txBody>
      </p:sp>
      <p:pic>
        <p:nvPicPr>
          <p:cNvPr id="30" name="Picture 29" descr="PHP">
            <a:extLst>
              <a:ext uri="{FF2B5EF4-FFF2-40B4-BE49-F238E27FC236}">
                <a16:creationId xmlns:a16="http://schemas.microsoft.com/office/drawing/2014/main" id="{7129DC29-EE54-6291-FE08-B49067722A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104" y="3107013"/>
            <a:ext cx="1905000" cy="1009650"/>
          </a:xfrm>
          <a:prstGeom prst="rect">
            <a:avLst/>
          </a:prstGeom>
        </p:spPr>
      </p:pic>
      <p:pic>
        <p:nvPicPr>
          <p:cNvPr id="32" name="Picture 31" descr="AWS">
            <a:extLst>
              <a:ext uri="{FF2B5EF4-FFF2-40B4-BE49-F238E27FC236}">
                <a16:creationId xmlns:a16="http://schemas.microsoft.com/office/drawing/2014/main" id="{D3EA1E06-AE62-D36C-1EDF-EE2ACCCC830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87" t="13756" r="10932" b="16510"/>
          <a:stretch/>
        </p:blipFill>
        <p:spPr>
          <a:xfrm>
            <a:off x="4906393" y="3838535"/>
            <a:ext cx="1260523" cy="756324"/>
          </a:xfrm>
          <a:prstGeom prst="rect">
            <a:avLst/>
          </a:prstGeom>
        </p:spPr>
      </p:pic>
      <p:pic>
        <p:nvPicPr>
          <p:cNvPr id="44" name="Picture 43" descr="Apache">
            <a:extLst>
              <a:ext uri="{FF2B5EF4-FFF2-40B4-BE49-F238E27FC236}">
                <a16:creationId xmlns:a16="http://schemas.microsoft.com/office/drawing/2014/main" id="{35D11845-F96B-16D0-7AEC-0212AAC9D72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115" y="3093078"/>
            <a:ext cx="2514884" cy="1416429"/>
          </a:xfrm>
          <a:prstGeom prst="rect">
            <a:avLst/>
          </a:prstGeom>
        </p:spPr>
      </p:pic>
      <p:pic>
        <p:nvPicPr>
          <p:cNvPr id="46" name="Picture 45" descr="Ubuntu">
            <a:extLst>
              <a:ext uri="{FF2B5EF4-FFF2-40B4-BE49-F238E27FC236}">
                <a16:creationId xmlns:a16="http://schemas.microsoft.com/office/drawing/2014/main" id="{B8BF9B92-6082-673D-001F-4F506695725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88" b="18382"/>
          <a:stretch/>
        </p:blipFill>
        <p:spPr>
          <a:xfrm>
            <a:off x="10979492" y="3073086"/>
            <a:ext cx="2638322" cy="945788"/>
          </a:xfrm>
          <a:prstGeom prst="rect">
            <a:avLst/>
          </a:prstGeom>
        </p:spPr>
      </p:pic>
      <p:pic>
        <p:nvPicPr>
          <p:cNvPr id="16" name="Picture 15" descr="Drupal">
            <a:extLst>
              <a:ext uri="{FF2B5EF4-FFF2-40B4-BE49-F238E27FC236}">
                <a16:creationId xmlns:a16="http://schemas.microsoft.com/office/drawing/2014/main" id="{E64AFA9D-42DB-8112-FC94-22D5CA90A6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5729" y="3105835"/>
            <a:ext cx="1568413" cy="1198624"/>
          </a:xfrm>
          <a:prstGeom prst="rect">
            <a:avLst/>
          </a:prstGeom>
        </p:spPr>
      </p:pic>
      <p:pic>
        <p:nvPicPr>
          <p:cNvPr id="4" name="Picture 3" descr="Laravel">
            <a:extLst>
              <a:ext uri="{FF2B5EF4-FFF2-40B4-BE49-F238E27FC236}">
                <a16:creationId xmlns:a16="http://schemas.microsoft.com/office/drawing/2014/main" id="{60F92EBC-EF01-399D-7BB7-8F78919B1A7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819" y="4941967"/>
            <a:ext cx="2833766" cy="821349"/>
          </a:xfrm>
          <a:prstGeom prst="rect">
            <a:avLst/>
          </a:prstGeom>
        </p:spPr>
      </p:pic>
      <p:pic>
        <p:nvPicPr>
          <p:cNvPr id="38" name="Picture 37" descr="W3C">
            <a:extLst>
              <a:ext uri="{FF2B5EF4-FFF2-40B4-BE49-F238E27FC236}">
                <a16:creationId xmlns:a16="http://schemas.microsoft.com/office/drawing/2014/main" id="{87160D1B-E21D-752C-A5EF-285D225423C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1557" y="5398205"/>
            <a:ext cx="1895520" cy="1140860"/>
          </a:xfrm>
          <a:prstGeom prst="rect">
            <a:avLst/>
          </a:prstGeom>
        </p:spPr>
      </p:pic>
      <p:pic>
        <p:nvPicPr>
          <p:cNvPr id="42" name="Picture 41" descr="MySQL">
            <a:extLst>
              <a:ext uri="{FF2B5EF4-FFF2-40B4-BE49-F238E27FC236}">
                <a16:creationId xmlns:a16="http://schemas.microsoft.com/office/drawing/2014/main" id="{C3696020-64CA-A069-21BC-C841D739721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776" y="4554197"/>
            <a:ext cx="1743147" cy="1178605"/>
          </a:xfrm>
          <a:prstGeom prst="rect">
            <a:avLst/>
          </a:prstGeom>
        </p:spPr>
      </p:pic>
      <p:pic>
        <p:nvPicPr>
          <p:cNvPr id="15" name="Picture 14" descr="Github">
            <a:extLst>
              <a:ext uri="{FF2B5EF4-FFF2-40B4-BE49-F238E27FC236}">
                <a16:creationId xmlns:a16="http://schemas.microsoft.com/office/drawing/2014/main" id="{4EE8C445-3CDD-816F-0F58-61A65F08BEC9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104" y="4502645"/>
            <a:ext cx="1507622" cy="1365235"/>
          </a:xfrm>
          <a:prstGeom prst="rect">
            <a:avLst/>
          </a:prstGeom>
        </p:spPr>
      </p:pic>
      <p:pic>
        <p:nvPicPr>
          <p:cNvPr id="20" name="Picture 19" descr="Moodle">
            <a:extLst>
              <a:ext uri="{FF2B5EF4-FFF2-40B4-BE49-F238E27FC236}">
                <a16:creationId xmlns:a16="http://schemas.microsoft.com/office/drawing/2014/main" id="{B3FEC62E-C560-BEFB-4667-D203C4CF7DE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0" t="33183" r="10849" b="30741"/>
          <a:stretch/>
        </p:blipFill>
        <p:spPr>
          <a:xfrm>
            <a:off x="13430392" y="4685018"/>
            <a:ext cx="2914152" cy="881697"/>
          </a:xfrm>
          <a:prstGeom prst="rect">
            <a:avLst/>
          </a:prstGeom>
        </p:spPr>
      </p:pic>
      <p:pic>
        <p:nvPicPr>
          <p:cNvPr id="28" name="Picture 27" descr="D2L">
            <a:extLst>
              <a:ext uri="{FF2B5EF4-FFF2-40B4-BE49-F238E27FC236}">
                <a16:creationId xmlns:a16="http://schemas.microsoft.com/office/drawing/2014/main" id="{C61B63B0-0D58-DB2E-2AFE-32B89FA4173C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552" y="6698008"/>
            <a:ext cx="1628450" cy="655292"/>
          </a:xfrm>
          <a:prstGeom prst="rect">
            <a:avLst/>
          </a:prstGeom>
        </p:spPr>
      </p:pic>
      <p:pic>
        <p:nvPicPr>
          <p:cNvPr id="26" name="Picture 25" descr="Figma">
            <a:extLst>
              <a:ext uri="{FF2B5EF4-FFF2-40B4-BE49-F238E27FC236}">
                <a16:creationId xmlns:a16="http://schemas.microsoft.com/office/drawing/2014/main" id="{DD81707A-F276-6C2A-A3BA-7CC73724A195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04" b="22095"/>
          <a:stretch/>
        </p:blipFill>
        <p:spPr>
          <a:xfrm>
            <a:off x="7438827" y="6761744"/>
            <a:ext cx="2193683" cy="665112"/>
          </a:xfrm>
          <a:prstGeom prst="rect">
            <a:avLst/>
          </a:prstGeom>
        </p:spPr>
      </p:pic>
      <p:pic>
        <p:nvPicPr>
          <p:cNvPr id="22" name="Picture 21" descr="Slack">
            <a:extLst>
              <a:ext uri="{FF2B5EF4-FFF2-40B4-BE49-F238E27FC236}">
                <a16:creationId xmlns:a16="http://schemas.microsoft.com/office/drawing/2014/main" id="{1FF8312D-07EF-E0C2-EB72-99047D65FA2F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4352" y="6460751"/>
            <a:ext cx="2436684" cy="655292"/>
          </a:xfrm>
          <a:prstGeom prst="rect">
            <a:avLst/>
          </a:prstGeom>
        </p:spPr>
      </p:pic>
      <p:pic>
        <p:nvPicPr>
          <p:cNvPr id="36" name="Picture 35" descr="Turnitin">
            <a:extLst>
              <a:ext uri="{FF2B5EF4-FFF2-40B4-BE49-F238E27FC236}">
                <a16:creationId xmlns:a16="http://schemas.microsoft.com/office/drawing/2014/main" id="{BC827BB9-398D-040D-8DCB-35762392A042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1625" y="6060634"/>
            <a:ext cx="2096304" cy="713743"/>
          </a:xfrm>
          <a:prstGeom prst="rect">
            <a:avLst/>
          </a:prstGeom>
        </p:spPr>
      </p:pic>
      <p:pic>
        <p:nvPicPr>
          <p:cNvPr id="18" name="Picture 17" descr="Google Workspace">
            <a:extLst>
              <a:ext uri="{FF2B5EF4-FFF2-40B4-BE49-F238E27FC236}">
                <a16:creationId xmlns:a16="http://schemas.microsoft.com/office/drawing/2014/main" id="{D351F0DC-9381-7168-02FB-CBBE7FFED577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9131" y="7979347"/>
            <a:ext cx="4127426" cy="573033"/>
          </a:xfrm>
          <a:prstGeom prst="rect">
            <a:avLst/>
          </a:prstGeom>
        </p:spPr>
      </p:pic>
      <p:pic>
        <p:nvPicPr>
          <p:cNvPr id="24" name="Picture 23" descr="Trello">
            <a:extLst>
              <a:ext uri="{FF2B5EF4-FFF2-40B4-BE49-F238E27FC236}">
                <a16:creationId xmlns:a16="http://schemas.microsoft.com/office/drawing/2014/main" id="{F5AFC1DC-243A-8DB7-E701-CF29529117F4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91" b="12323"/>
          <a:stretch/>
        </p:blipFill>
        <p:spPr>
          <a:xfrm>
            <a:off x="9367351" y="7528097"/>
            <a:ext cx="2358622" cy="964345"/>
          </a:xfrm>
          <a:prstGeom prst="rect">
            <a:avLst/>
          </a:prstGeom>
        </p:spPr>
      </p:pic>
      <p:pic>
        <p:nvPicPr>
          <p:cNvPr id="34" name="Picture 33" descr="ChatGPT">
            <a:extLst>
              <a:ext uri="{FF2B5EF4-FFF2-40B4-BE49-F238E27FC236}">
                <a16:creationId xmlns:a16="http://schemas.microsoft.com/office/drawing/2014/main" id="{16AF53EE-1551-346E-66A3-1484A2E5F16E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4379" y="7547562"/>
            <a:ext cx="2969878" cy="873143"/>
          </a:xfrm>
          <a:prstGeom prst="rect">
            <a:avLst/>
          </a:prstGeom>
        </p:spPr>
      </p:pic>
      <p:pic>
        <p:nvPicPr>
          <p:cNvPr id="40" name="Picture 39" descr="Google Drive">
            <a:extLst>
              <a:ext uri="{FF2B5EF4-FFF2-40B4-BE49-F238E27FC236}">
                <a16:creationId xmlns:a16="http://schemas.microsoft.com/office/drawing/2014/main" id="{2FD48982-2181-126F-B2B8-74179A0FF7BF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74" b="33183"/>
          <a:stretch/>
        </p:blipFill>
        <p:spPr>
          <a:xfrm>
            <a:off x="6556118" y="8956907"/>
            <a:ext cx="3483455" cy="6180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382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760E0-B9B5-3D1A-93AB-E74D20224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A4FB9C4-056C-1E9C-A05B-799F5842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Montserrat" panose="02000505000000020004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A17B22D-77E6-1C04-BDB5-AED0D3E30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8877" y="307612"/>
            <a:ext cx="8810245" cy="2346796"/>
          </a:xfrm>
          <a:prstGeom prst="roundRect">
            <a:avLst/>
          </a:prstGeom>
          <a:solidFill>
            <a:srgbClr val="B8CD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3A885EF-C07A-BEEF-CCDB-0E18F8FA3E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45711" y="434504"/>
            <a:ext cx="7796576" cy="23467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ibernate"/>
                <a:ea typeface="Hibernate"/>
                <a:cs typeface="Hibernate"/>
                <a:sym typeface="Hibernate"/>
              </a:rPr>
              <a:t>LMS UPGRADE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4C3E03D-4046-91E9-6334-D2602F7C912C}"/>
              </a:ext>
            </a:extLst>
          </p:cNvPr>
          <p:cNvSpPr txBox="1"/>
          <p:nvPr/>
        </p:nvSpPr>
        <p:spPr>
          <a:xfrm>
            <a:off x="4409584" y="2814281"/>
            <a:ext cx="9468832" cy="476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20000"/>
              </a:lnSpc>
              <a:spcBef>
                <a:spcPct val="0"/>
              </a:spcBef>
            </a:pPr>
            <a:r>
              <a:rPr lang="en-US" sz="2800" b="1" u="none" strike="noStrike" spc="51" dirty="0">
                <a:solidFill>
                  <a:srgbClr val="000000"/>
                </a:solidFill>
                <a:latin typeface="Montserrat" panose="02000505000000020004" pitchFamily="2" charset="0"/>
                <a:ea typeface="Montserrat Medium"/>
                <a:cs typeface="Montserrat Medium"/>
                <a:sym typeface="Montserrat Medium"/>
              </a:rPr>
              <a:t>Upgraded LMS for CDER and Pacific Programs</a:t>
            </a:r>
          </a:p>
        </p:txBody>
      </p:sp>
      <p:pic>
        <p:nvPicPr>
          <p:cNvPr id="18" name="Picture 17" descr="New LMS Login screen">
            <a:extLst>
              <a:ext uri="{FF2B5EF4-FFF2-40B4-BE49-F238E27FC236}">
                <a16:creationId xmlns:a16="http://schemas.microsoft.com/office/drawing/2014/main" id="{FB132323-FC64-CB34-6B03-CB2EEC102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766617"/>
            <a:ext cx="10307488" cy="5849166"/>
          </a:xfrm>
          <a:prstGeom prst="rect">
            <a:avLst/>
          </a:prstGeom>
        </p:spPr>
      </p:pic>
      <p:pic>
        <p:nvPicPr>
          <p:cNvPr id="20" name="Picture 19" descr="My course page">
            <a:extLst>
              <a:ext uri="{FF2B5EF4-FFF2-40B4-BE49-F238E27FC236}">
                <a16:creationId xmlns:a16="http://schemas.microsoft.com/office/drawing/2014/main" id="{2DA9B373-0DF8-0E78-4799-6F7F60CBB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344" y="3699927"/>
            <a:ext cx="9859751" cy="5953956"/>
          </a:xfrm>
          <a:prstGeom prst="rect">
            <a:avLst/>
          </a:prstGeom>
        </p:spPr>
      </p:pic>
      <p:sp>
        <p:nvSpPr>
          <p:cNvPr id="30" name="Freeform 6">
            <a:extLst>
              <a:ext uri="{FF2B5EF4-FFF2-40B4-BE49-F238E27FC236}">
                <a16:creationId xmlns:a16="http://schemas.microsoft.com/office/drawing/2014/main" id="{BED55225-82BC-DF52-A3C9-EF35124EB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81179" y="-618983"/>
            <a:ext cx="3631257" cy="3295366"/>
          </a:xfrm>
          <a:custGeom>
            <a:avLst/>
            <a:gdLst/>
            <a:ahLst/>
            <a:cxnLst/>
            <a:rect l="l" t="t" r="r" b="b"/>
            <a:pathLst>
              <a:path w="3631257" h="3295366">
                <a:moveTo>
                  <a:pt x="0" y="0"/>
                </a:moveTo>
                <a:lnTo>
                  <a:pt x="3631257" y="0"/>
                </a:lnTo>
                <a:lnTo>
                  <a:pt x="3631257" y="3295366"/>
                </a:lnTo>
                <a:lnTo>
                  <a:pt x="0" y="329536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CF42AD12-3F9D-2825-869C-4D086D87C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5223" y="-980669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12">
            <a:extLst>
              <a:ext uri="{FF2B5EF4-FFF2-40B4-BE49-F238E27FC236}">
                <a16:creationId xmlns:a16="http://schemas.microsoft.com/office/drawing/2014/main" id="{C978D5F5-0E01-00E8-E36B-3DCBB7F5D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95824" y="-2550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13">
            <a:extLst>
              <a:ext uri="{FF2B5EF4-FFF2-40B4-BE49-F238E27FC236}">
                <a16:creationId xmlns:a16="http://schemas.microsoft.com/office/drawing/2014/main" id="{B3506461-B52D-E09C-A2DB-C5DED774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726236">
            <a:off x="13288786" y="-648443"/>
            <a:ext cx="4156830" cy="1979691"/>
          </a:xfrm>
          <a:custGeom>
            <a:avLst/>
            <a:gdLst/>
            <a:ahLst/>
            <a:cxnLst/>
            <a:rect l="l" t="t" r="r" b="b"/>
            <a:pathLst>
              <a:path w="4156830" h="1979691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7D2BA-54E9-096E-8857-AFD5A0337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CC545A1-A8D0-E52C-9F53-FFA8341E0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Montserrat" panose="02000505000000020004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08CE1EA-D963-C12C-603D-612F0743E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5302" y="153724"/>
            <a:ext cx="11497394" cy="2346796"/>
          </a:xfrm>
          <a:prstGeom prst="roundRect">
            <a:avLst/>
          </a:prstGeom>
          <a:solidFill>
            <a:srgbClr val="F7BB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0ED5BF5-9A35-219A-059B-847A02818D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9293" y="282104"/>
            <a:ext cx="9929412" cy="23467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ibernate"/>
                <a:ea typeface="Hibernate"/>
                <a:cs typeface="Hibernate"/>
                <a:sym typeface="Hibernate"/>
              </a:rPr>
              <a:t>NEW WEBSITES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4648803-9453-CBE4-7B52-1EC5EB3AAE6C}"/>
              </a:ext>
            </a:extLst>
          </p:cNvPr>
          <p:cNvSpPr txBox="1"/>
          <p:nvPr/>
        </p:nvSpPr>
        <p:spPr>
          <a:xfrm>
            <a:off x="2514600" y="2815536"/>
            <a:ext cx="13258800" cy="444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none" strike="noStrike" spc="51" dirty="0">
                <a:solidFill>
                  <a:srgbClr val="000000"/>
                </a:solidFill>
                <a:latin typeface="Montserrat" panose="02000505000000020004" pitchFamily="2" charset="0"/>
                <a:ea typeface="Montserrat Medium"/>
                <a:cs typeface="Montserrat Medium"/>
                <a:sym typeface="Montserrat Medium"/>
              </a:rPr>
              <a:t>New Interwork Website (Left) and RISE-UP website (Right): In Beta</a:t>
            </a:r>
          </a:p>
        </p:txBody>
      </p:sp>
      <p:pic>
        <p:nvPicPr>
          <p:cNvPr id="4" name="Picture 3" descr="New interwork Website">
            <a:extLst>
              <a:ext uri="{FF2B5EF4-FFF2-40B4-BE49-F238E27FC236}">
                <a16:creationId xmlns:a16="http://schemas.microsoft.com/office/drawing/2014/main" id="{D08F03FD-64D0-36DD-E817-F2F270569A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741" y="3511297"/>
            <a:ext cx="8940154" cy="4772862"/>
          </a:xfrm>
          <a:prstGeom prst="rect">
            <a:avLst/>
          </a:prstGeom>
        </p:spPr>
      </p:pic>
      <p:sp>
        <p:nvSpPr>
          <p:cNvPr id="9" name="Freeform 6">
            <a:extLst>
              <a:ext uri="{FF2B5EF4-FFF2-40B4-BE49-F238E27FC236}">
                <a16:creationId xmlns:a16="http://schemas.microsoft.com/office/drawing/2014/main" id="{D34CB74B-0C9E-CFE1-24FD-3448842F0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81179" y="-618983"/>
            <a:ext cx="3631257" cy="3295366"/>
          </a:xfrm>
          <a:custGeom>
            <a:avLst/>
            <a:gdLst/>
            <a:ahLst/>
            <a:cxnLst/>
            <a:rect l="l" t="t" r="r" b="b"/>
            <a:pathLst>
              <a:path w="3631257" h="3295366">
                <a:moveTo>
                  <a:pt x="0" y="0"/>
                </a:moveTo>
                <a:lnTo>
                  <a:pt x="3631257" y="0"/>
                </a:lnTo>
                <a:lnTo>
                  <a:pt x="3631257" y="3295366"/>
                </a:lnTo>
                <a:lnTo>
                  <a:pt x="0" y="329536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B9401F2C-D459-9707-E4FC-19B0C6681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23134" y="8156869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F2656CAE-B1CF-1BFE-A184-9F336ABA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523674">
            <a:off x="-768549" y="8375750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9" y="0"/>
                </a:lnTo>
                <a:lnTo>
                  <a:pt x="3966279" y="3822500"/>
                </a:lnTo>
                <a:lnTo>
                  <a:pt x="0" y="382250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5325FEBB-E0E2-7590-32BA-5EE1FDD75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829396">
            <a:off x="16595204" y="61939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C72A8F8-2DF6-D5E2-B68C-B6B95D44C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81180" y="4022717"/>
            <a:ext cx="2762357" cy="4565879"/>
          </a:xfrm>
          <a:custGeom>
            <a:avLst/>
            <a:gdLst/>
            <a:ahLst/>
            <a:cxnLst/>
            <a:rect l="l" t="t" r="r" b="b"/>
            <a:pathLst>
              <a:path w="2762357" h="4565879">
                <a:moveTo>
                  <a:pt x="0" y="0"/>
                </a:moveTo>
                <a:lnTo>
                  <a:pt x="2762358" y="0"/>
                </a:lnTo>
                <a:lnTo>
                  <a:pt x="2762358" y="4565880"/>
                </a:lnTo>
                <a:lnTo>
                  <a:pt x="0" y="456588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75260BE3-18ED-E65C-DE67-4EB7723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36567" y="4592514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 descr="RISE-UP Website in Beta">
            <a:extLst>
              <a:ext uri="{FF2B5EF4-FFF2-40B4-BE49-F238E27FC236}">
                <a16:creationId xmlns:a16="http://schemas.microsoft.com/office/drawing/2014/main" id="{7361344E-C3CF-A9F5-33CB-274F0320304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839835"/>
            <a:ext cx="9468853" cy="5098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36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9F59C-F677-8798-697F-97972D799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73F117-BFAC-0548-19D0-126A18BE7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000500" y="-4085901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800">
              <a:latin typeface="Montserrat" panose="02000505000000020004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9FDBF8-0713-4F02-E92C-3CEFFAB1A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4782" y="139137"/>
            <a:ext cx="11497394" cy="2346796"/>
          </a:xfrm>
          <a:prstGeom prst="roundRect">
            <a:avLst/>
          </a:prstGeom>
          <a:solidFill>
            <a:srgbClr val="E8EF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AB2E18B-A354-7866-A0BB-6166CEDAEE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9293" y="358304"/>
            <a:ext cx="9929412" cy="23467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ibernate"/>
                <a:ea typeface="Hibernate"/>
                <a:cs typeface="Hibernate"/>
                <a:sym typeface="Hibernate"/>
              </a:rPr>
              <a:t>CMS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62C14FC-5093-3F71-B281-B8BEAC123DD7}"/>
              </a:ext>
            </a:extLst>
          </p:cNvPr>
          <p:cNvSpPr txBox="1"/>
          <p:nvPr/>
        </p:nvSpPr>
        <p:spPr>
          <a:xfrm>
            <a:off x="4179295" y="2815536"/>
            <a:ext cx="9929411" cy="444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spc="51" dirty="0">
                <a:solidFill>
                  <a:srgbClr val="000000"/>
                </a:solidFill>
                <a:latin typeface="Montserrat" panose="02000505000000020004" pitchFamily="2" charset="0"/>
                <a:ea typeface="Montserrat Medium"/>
                <a:cs typeface="Montserrat Medium"/>
                <a:sym typeface="Montserrat Medium"/>
              </a:rPr>
              <a:t>Credential Management System for CIE Initiative</a:t>
            </a:r>
            <a:endParaRPr lang="en-US" sz="2800" b="1" u="none" strike="noStrike" spc="51" dirty="0">
              <a:solidFill>
                <a:srgbClr val="000000"/>
              </a:solidFill>
              <a:latin typeface="Montserrat" panose="02000505000000020004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F99D1EE-D150-8B11-E45A-466D252A9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81178" y="-671698"/>
            <a:ext cx="3631257" cy="3295366"/>
          </a:xfrm>
          <a:custGeom>
            <a:avLst/>
            <a:gdLst/>
            <a:ahLst/>
            <a:cxnLst/>
            <a:rect l="l" t="t" r="r" b="b"/>
            <a:pathLst>
              <a:path w="3631257" h="3295366">
                <a:moveTo>
                  <a:pt x="0" y="0"/>
                </a:moveTo>
                <a:lnTo>
                  <a:pt x="3631257" y="0"/>
                </a:lnTo>
                <a:lnTo>
                  <a:pt x="3631257" y="3295366"/>
                </a:lnTo>
                <a:lnTo>
                  <a:pt x="0" y="32953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E53E063-A5A9-DC3F-D5ED-154CD23E0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23135" y="8104154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24F608B-3DD6-4958-6661-E23E63560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10383">
            <a:off x="-1965007" y="3591473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9" y="0"/>
                </a:lnTo>
                <a:lnTo>
                  <a:pt x="3966279" y="3822500"/>
                </a:lnTo>
                <a:lnTo>
                  <a:pt x="0" y="38225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29CC24CA-782B-295F-827E-2480B9A0B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668867">
            <a:off x="16195768" y="3352617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D8FFF8A-FECE-C482-BB2B-5BDBB8956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23891">
            <a:off x="17324816" y="-1212643"/>
            <a:ext cx="1793601" cy="2964629"/>
          </a:xfrm>
          <a:custGeom>
            <a:avLst/>
            <a:gdLst/>
            <a:ahLst/>
            <a:cxnLst/>
            <a:rect l="l" t="t" r="r" b="b"/>
            <a:pathLst>
              <a:path w="2762357" h="4565879">
                <a:moveTo>
                  <a:pt x="0" y="0"/>
                </a:moveTo>
                <a:lnTo>
                  <a:pt x="2762358" y="0"/>
                </a:lnTo>
                <a:lnTo>
                  <a:pt x="2762358" y="4565880"/>
                </a:lnTo>
                <a:lnTo>
                  <a:pt x="0" y="456588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C3D4C249-3A6B-94E0-8221-1C3DC8971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860583" y="7996260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 descr="Credential Management System Mockup in Figma">
            <a:extLst>
              <a:ext uri="{FF2B5EF4-FFF2-40B4-BE49-F238E27FC236}">
                <a16:creationId xmlns:a16="http://schemas.microsoft.com/office/drawing/2014/main" id="{2685DA4E-C3D9-6F3E-4DD0-433214C1F9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441" y="3511367"/>
            <a:ext cx="11992608" cy="64033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35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56C50-256B-EAA8-AF8F-264D06818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E2C7F85-942E-FE79-F79A-6D3262A76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Montserrat" panose="02000505000000020004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425AC5-5FF4-4459-435B-45DDE24FA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7053" y="153724"/>
            <a:ext cx="11497394" cy="2346796"/>
          </a:xfrm>
          <a:prstGeom prst="roundRect">
            <a:avLst/>
          </a:prstGeom>
          <a:solidFill>
            <a:srgbClr val="FFD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DB11D93-6896-3EC7-778B-CC4FE83227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87297" y="282104"/>
            <a:ext cx="11136907" cy="23467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ibernate"/>
                <a:ea typeface="Hibernate"/>
                <a:cs typeface="Hibernate"/>
                <a:sym typeface="Hibernate"/>
              </a:rPr>
              <a:t>VR WELLNESS CHECK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A2B383E-5DA8-839D-71EB-6B6A03A17B65}"/>
              </a:ext>
            </a:extLst>
          </p:cNvPr>
          <p:cNvSpPr txBox="1"/>
          <p:nvPr/>
        </p:nvSpPr>
        <p:spPr>
          <a:xfrm>
            <a:off x="1874563" y="2775908"/>
            <a:ext cx="14538874" cy="444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spc="51" dirty="0">
                <a:solidFill>
                  <a:srgbClr val="000000"/>
                </a:solidFill>
                <a:latin typeface="Montserrat" panose="02000505000000020004" pitchFamily="2" charset="0"/>
                <a:ea typeface="Montserrat Medium"/>
                <a:cs typeface="Montserrat Medium"/>
                <a:sym typeface="Montserrat Medium"/>
              </a:rPr>
              <a:t>All SVRAs: Upgrade to Collaboration Mode in Progress</a:t>
            </a:r>
            <a:endParaRPr lang="en-US" sz="2800" b="1" u="none" strike="noStrike" spc="51" dirty="0">
              <a:solidFill>
                <a:srgbClr val="000000"/>
              </a:solidFill>
              <a:latin typeface="Montserrat" panose="02000505000000020004" pitchFamily="2" charset="0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" name="Picture 9" descr="VR Wellness Check Home screen">
            <a:extLst>
              <a:ext uri="{FF2B5EF4-FFF2-40B4-BE49-F238E27FC236}">
                <a16:creationId xmlns:a16="http://schemas.microsoft.com/office/drawing/2014/main" id="{201CA299-5575-C59E-32F3-F07B1CBD7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546" y="3511297"/>
            <a:ext cx="11136907" cy="6427826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8DD861B5-63CC-9990-4241-5055CB6EE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81179" y="-618983"/>
            <a:ext cx="3631257" cy="3295366"/>
          </a:xfrm>
          <a:custGeom>
            <a:avLst/>
            <a:gdLst/>
            <a:ahLst/>
            <a:cxnLst/>
            <a:rect l="l" t="t" r="r" b="b"/>
            <a:pathLst>
              <a:path w="3631257" h="3295366">
                <a:moveTo>
                  <a:pt x="0" y="0"/>
                </a:moveTo>
                <a:lnTo>
                  <a:pt x="3631257" y="0"/>
                </a:lnTo>
                <a:lnTo>
                  <a:pt x="3631257" y="3295366"/>
                </a:lnTo>
                <a:lnTo>
                  <a:pt x="0" y="329536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AE0E09E-FDE5-D014-EC05-8013D6177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71819" y="3295366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2C93EA71-A516-6BAE-D2C8-04C4A6322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23134" y="8156869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8832FE1-7A2F-5BDA-FB1D-90F213329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829396">
            <a:off x="16595204" y="61939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3E70D990-53F1-C7DA-9273-9A5E45B05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36567" y="4592514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5AE72CD9-AAF7-E658-4661-5F78C3317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66711">
            <a:off x="-164887" y="7591852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9" y="0"/>
                </a:lnTo>
                <a:lnTo>
                  <a:pt x="3966279" y="3822500"/>
                </a:lnTo>
                <a:lnTo>
                  <a:pt x="0" y="3822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81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A0BDF-C5AE-3433-C3F2-F0B722D10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BE30568-9E9D-BB1C-F3CC-EB7BC962E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397002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400">
              <a:latin typeface="Montserrat" panose="02000505000000020004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674B2B-68B5-9ABD-8CA8-CD43EF17F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7053" y="153724"/>
            <a:ext cx="11497394" cy="2346796"/>
          </a:xfrm>
          <a:prstGeom prst="roundRect">
            <a:avLst/>
          </a:prstGeom>
          <a:solidFill>
            <a:srgbClr val="FFE2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9DAE69C-641F-99E1-3D5B-9831ADBFD4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87297" y="282104"/>
            <a:ext cx="11136907" cy="23467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3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ibernate"/>
                <a:ea typeface="Hibernate"/>
                <a:cs typeface="Hibernate"/>
                <a:sym typeface="Hibernate"/>
              </a:rPr>
              <a:t>AI CHATBOT: CUE-M!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165ED51-0782-4DC2-CD6A-28C6B63E07E2}"/>
              </a:ext>
            </a:extLst>
          </p:cNvPr>
          <p:cNvSpPr txBox="1"/>
          <p:nvPr/>
        </p:nvSpPr>
        <p:spPr>
          <a:xfrm>
            <a:off x="1181100" y="2751126"/>
            <a:ext cx="15925800" cy="444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none" strike="noStrike" spc="51" dirty="0">
                <a:solidFill>
                  <a:srgbClr val="000000"/>
                </a:solidFill>
                <a:latin typeface="Montserrat" panose="02000505000000020004" pitchFamily="2" charset="0"/>
                <a:ea typeface="Montserrat Medium"/>
                <a:cs typeface="Montserrat Medium"/>
                <a:sym typeface="Montserrat Medium"/>
              </a:rPr>
              <a:t>Retrieval-Augmented Generation (RAG) Model on VRTAC-QM Website</a:t>
            </a:r>
          </a:p>
        </p:txBody>
      </p:sp>
      <p:pic>
        <p:nvPicPr>
          <p:cNvPr id="4" name="Picture 3" descr="AI-driven Chatbot CUE-M">
            <a:extLst>
              <a:ext uri="{FF2B5EF4-FFF2-40B4-BE49-F238E27FC236}">
                <a16:creationId xmlns:a16="http://schemas.microsoft.com/office/drawing/2014/main" id="{6AF3152E-5CB0-51A2-C191-B58697B7F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86" y="3594121"/>
            <a:ext cx="12955327" cy="5991838"/>
          </a:xfrm>
          <a:prstGeom prst="rect">
            <a:avLst/>
          </a:prstGeom>
        </p:spPr>
      </p:pic>
      <p:sp>
        <p:nvSpPr>
          <p:cNvPr id="17" name="Freeform 8">
            <a:extLst>
              <a:ext uri="{FF2B5EF4-FFF2-40B4-BE49-F238E27FC236}">
                <a16:creationId xmlns:a16="http://schemas.microsoft.com/office/drawing/2014/main" id="{06F270B2-E6E4-CE03-F3B8-1BFFA8116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23134" y="8156869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98F63C9D-9E8F-2881-61BA-928F03A7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35767">
            <a:off x="-1936955" y="7450918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9" y="0"/>
                </a:lnTo>
                <a:lnTo>
                  <a:pt x="3966279" y="3822500"/>
                </a:lnTo>
                <a:lnTo>
                  <a:pt x="0" y="38225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CC574310-460C-125E-DE14-D624E4166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829396">
            <a:off x="16595204" y="61939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E226F3F5-5504-4C0F-2D57-4CD3DF600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407395" y="2309574"/>
            <a:ext cx="2762357" cy="4565879"/>
          </a:xfrm>
          <a:custGeom>
            <a:avLst/>
            <a:gdLst/>
            <a:ahLst/>
            <a:cxnLst/>
            <a:rect l="l" t="t" r="r" b="b"/>
            <a:pathLst>
              <a:path w="2762357" h="4565879">
                <a:moveTo>
                  <a:pt x="0" y="0"/>
                </a:moveTo>
                <a:lnTo>
                  <a:pt x="2762358" y="0"/>
                </a:lnTo>
                <a:lnTo>
                  <a:pt x="2762358" y="4565880"/>
                </a:lnTo>
                <a:lnTo>
                  <a:pt x="0" y="456588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AB0F144A-0EF8-F13C-82AA-A5509643D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36567" y="4592514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2A1D1374-AD47-99B9-B5C0-ED0E6635C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36847" y="-653352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BEaYDRMF"/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274</Words>
  <Application>Microsoft Office PowerPoint</Application>
  <PresentationFormat>Custom</PresentationFormat>
  <Paragraphs>97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Congenial Black</vt:lpstr>
      <vt:lpstr>Hibernate</vt:lpstr>
      <vt:lpstr>Montserrat Medium</vt:lpstr>
      <vt:lpstr>Montserrat Bold</vt:lpstr>
      <vt:lpstr>Montserrat</vt:lpstr>
      <vt:lpstr>Arial</vt:lpstr>
      <vt:lpstr>Calibri</vt:lpstr>
      <vt:lpstr>Aptos</vt:lpstr>
      <vt:lpstr>Office Theme</vt:lpstr>
      <vt:lpstr>II-CDL 2024</vt:lpstr>
      <vt:lpstr>II-CDL DOES…</vt:lpstr>
      <vt:lpstr>PROJECTS &amp; EXPERTISE</vt:lpstr>
      <vt:lpstr>TECHNOLOGY STACK</vt:lpstr>
      <vt:lpstr>LMS UPGRADE</vt:lpstr>
      <vt:lpstr>NEW WEBSITES</vt:lpstr>
      <vt:lpstr>CMS</vt:lpstr>
      <vt:lpstr>VR WELLNESS CHECK</vt:lpstr>
      <vt:lpstr>AI CHATBOT: CUE-M! </vt:lpstr>
      <vt:lpstr>II-CDL TEAM</vt:lpstr>
      <vt:lpstr>II-CDL TEAM </vt:lpstr>
      <vt:lpstr>II-CDL WILL…</vt:lpstr>
      <vt:lpstr>THANK YOU VERY MUCH!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Watercolor Creative Project Presentation</dc:title>
  <dc:creator>Minah Oh</dc:creator>
  <cp:lastModifiedBy>Minah Oh</cp:lastModifiedBy>
  <cp:revision>24</cp:revision>
  <dcterms:created xsi:type="dcterms:W3CDTF">2006-08-16T00:00:00Z</dcterms:created>
  <dcterms:modified xsi:type="dcterms:W3CDTF">2024-12-15T20:45:36Z</dcterms:modified>
  <dc:identifier>DAGYX6xoK_M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05885566-69B0-4E89-BD38-71D985FAB538</vt:lpwstr>
  </property>
  <property fmtid="{D5CDD505-2E9C-101B-9397-08002B2CF9AE}" pid="3" name="ArticulatePath">
    <vt:lpwstr>cdl2024-v2</vt:lpwstr>
  </property>
</Properties>
</file>